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4" r:id="rId6"/>
    <p:sldId id="260" r:id="rId7"/>
    <p:sldId id="261" r:id="rId8"/>
    <p:sldId id="262" r:id="rId9"/>
    <p:sldId id="265" r:id="rId10"/>
    <p:sldId id="263" r:id="rId11"/>
    <p:sldId id="267" r:id="rId12"/>
    <p:sldId id="269" r:id="rId13"/>
    <p:sldId id="268" r:id="rId14"/>
    <p:sldId id="270" r:id="rId15"/>
    <p:sldId id="272" r:id="rId16"/>
    <p:sldId id="271"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1" Type="http://schemas.openxmlformats.org/officeDocument/2006/relationships/image" Target="../media/image3.png"/></Relationships>
</file>

<file path=ppt/diagrams/_rels/data2.xml.rels><?xml version="1.0" encoding="UTF-8" standalone="yes"?>
<Relationships xmlns="http://schemas.openxmlformats.org/package/2006/relationships"><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3.png"/></Relationships>
</file>

<file path=ppt/diagrams/_rels/drawing2.xml.rels><?xml version="1.0" encoding="UTF-8" standalone="yes"?>
<Relationships xmlns="http://schemas.openxmlformats.org/package/2006/relationships"><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CE47F5-0D9F-4CB8-92B2-19D397608A4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DC346C1-4D2A-4591-B7CC-913AB5A8DD51}">
      <dgm:prSet/>
      <dgm:spPr/>
      <dgm:t>
        <a:bodyPr/>
        <a:lstStyle/>
        <a:p>
          <a:pPr rtl="0"/>
          <a:r>
            <a:rPr lang="es-CO" b="1" dirty="0" smtClean="0"/>
            <a:t>Gén.6:1,2 </a:t>
          </a:r>
          <a:r>
            <a:rPr lang="es-CO" dirty="0" smtClean="0"/>
            <a:t>dice: «</a:t>
          </a:r>
          <a:r>
            <a:rPr lang="es-CO" b="1" dirty="0" smtClean="0"/>
            <a:t>Aconteció que cuando comenzaron los hombres a multiplicarse sobre la faz de la tierra, y les nacieron hijas, 2 que viendo los hijos de Dios que las hijas de los hombres eran hermosas, tomaron para sí mujeres, escogiendo entre todas</a:t>
          </a:r>
          <a:r>
            <a:rPr lang="es-CO" dirty="0" smtClean="0"/>
            <a:t>». </a:t>
          </a:r>
          <a:endParaRPr lang="es-CO" dirty="0"/>
        </a:p>
      </dgm:t>
    </dgm:pt>
    <dgm:pt modelId="{0658D85D-7013-479D-B5EA-9AA1CA961424}" type="parTrans" cxnId="{58D76A5D-D8FF-48D2-8D28-504656EAE1C8}">
      <dgm:prSet/>
      <dgm:spPr/>
      <dgm:t>
        <a:bodyPr/>
        <a:lstStyle/>
        <a:p>
          <a:endParaRPr lang="es-CO"/>
        </a:p>
      </dgm:t>
    </dgm:pt>
    <dgm:pt modelId="{F4CBFC04-B268-4450-ABA6-F48B0D6A8D55}" type="sibTrans" cxnId="{58D76A5D-D8FF-48D2-8D28-504656EAE1C8}">
      <dgm:prSet/>
      <dgm:spPr/>
      <dgm:t>
        <a:bodyPr/>
        <a:lstStyle/>
        <a:p>
          <a:endParaRPr lang="es-CO"/>
        </a:p>
      </dgm:t>
    </dgm:pt>
    <dgm:pt modelId="{DCAB569A-FECF-44C8-B6D0-D43DB7287583}">
      <dgm:prSet/>
      <dgm:spPr/>
      <dgm:t>
        <a:bodyPr/>
        <a:lstStyle/>
        <a:p>
          <a:pPr rtl="0"/>
          <a:r>
            <a:rPr lang="es-CO" dirty="0" smtClean="0"/>
            <a:t>Aquí encontramos tres puntos para resaltar: </a:t>
          </a:r>
          <a:endParaRPr lang="es-CO" dirty="0"/>
        </a:p>
      </dgm:t>
    </dgm:pt>
    <dgm:pt modelId="{6172A908-20BB-4A46-8932-D38DABA6F6ED}" type="parTrans" cxnId="{83F2FE3F-E81A-4100-8986-11B964DC55D0}">
      <dgm:prSet/>
      <dgm:spPr/>
      <dgm:t>
        <a:bodyPr/>
        <a:lstStyle/>
        <a:p>
          <a:endParaRPr lang="es-CO"/>
        </a:p>
      </dgm:t>
    </dgm:pt>
    <dgm:pt modelId="{E588A58D-6230-4536-A1C9-A81013A35BE2}" type="sibTrans" cxnId="{83F2FE3F-E81A-4100-8986-11B964DC55D0}">
      <dgm:prSet/>
      <dgm:spPr/>
      <dgm:t>
        <a:bodyPr/>
        <a:lstStyle/>
        <a:p>
          <a:endParaRPr lang="es-CO"/>
        </a:p>
      </dgm:t>
    </dgm:pt>
    <dgm:pt modelId="{3F6ABC13-4CEE-452A-87D9-9FAD71BC7BED}">
      <dgm:prSet/>
      <dgm:spPr/>
      <dgm:t>
        <a:bodyPr/>
        <a:lstStyle/>
        <a:p>
          <a:pPr rtl="0"/>
          <a:r>
            <a:rPr lang="es-CO" dirty="0" smtClean="0"/>
            <a:t>(</a:t>
          </a:r>
          <a:r>
            <a:rPr lang="es-CO" b="1" dirty="0" smtClean="0"/>
            <a:t>1</a:t>
          </a:r>
          <a:r>
            <a:rPr lang="es-CO" dirty="0" smtClean="0"/>
            <a:t>). ¿Sería que en medio de los fieles hijos de Dios no había mujeres «hermosas» para contraer matrimonio? Claro que si las había, y muy hermosas por cierto.</a:t>
          </a:r>
          <a:endParaRPr lang="es-CO" dirty="0"/>
        </a:p>
      </dgm:t>
    </dgm:pt>
    <dgm:pt modelId="{14B6CA2C-5D90-4609-BCD0-9D8E9A9A3FE8}" type="parTrans" cxnId="{C0385D48-6BE9-4556-8C5E-FA20797C9327}">
      <dgm:prSet/>
      <dgm:spPr/>
      <dgm:t>
        <a:bodyPr/>
        <a:lstStyle/>
        <a:p>
          <a:endParaRPr lang="es-CO"/>
        </a:p>
      </dgm:t>
    </dgm:pt>
    <dgm:pt modelId="{CA1B5A6D-FB84-4F77-89D6-871B9FE1813F}" type="sibTrans" cxnId="{C0385D48-6BE9-4556-8C5E-FA20797C9327}">
      <dgm:prSet/>
      <dgm:spPr/>
      <dgm:t>
        <a:bodyPr/>
        <a:lstStyle/>
        <a:p>
          <a:endParaRPr lang="es-CO"/>
        </a:p>
      </dgm:t>
    </dgm:pt>
    <dgm:pt modelId="{485BB992-8C3D-4531-B8A4-A94073C8F0EC}">
      <dgm:prSet/>
      <dgm:spPr/>
      <dgm:t>
        <a:bodyPr/>
        <a:lstStyle/>
        <a:p>
          <a:pPr rtl="0"/>
          <a:r>
            <a:rPr lang="es-CO" dirty="0" smtClean="0"/>
            <a:t>(</a:t>
          </a:r>
          <a:r>
            <a:rPr lang="es-CO" b="1" dirty="0" smtClean="0"/>
            <a:t>2</a:t>
          </a:r>
          <a:r>
            <a:rPr lang="es-CO" dirty="0" smtClean="0"/>
            <a:t>). Pero ¿Qué tenían las «hijas de los hombres» que no tenían las hijas de Dios que les parecieran más atractivas?.  </a:t>
          </a:r>
          <a:endParaRPr lang="es-CO" dirty="0"/>
        </a:p>
      </dgm:t>
    </dgm:pt>
    <dgm:pt modelId="{641A4B2A-933F-4489-80A0-2AFBC2EA5D12}" type="parTrans" cxnId="{BA79721C-E183-4E4F-BAB4-0A453E5B2F78}">
      <dgm:prSet/>
      <dgm:spPr/>
      <dgm:t>
        <a:bodyPr/>
        <a:lstStyle/>
        <a:p>
          <a:endParaRPr lang="es-CO"/>
        </a:p>
      </dgm:t>
    </dgm:pt>
    <dgm:pt modelId="{9D4B3A1F-D02E-46FA-AA68-F3E381666187}" type="sibTrans" cxnId="{BA79721C-E183-4E4F-BAB4-0A453E5B2F78}">
      <dgm:prSet/>
      <dgm:spPr/>
      <dgm:t>
        <a:bodyPr/>
        <a:lstStyle/>
        <a:p>
          <a:endParaRPr lang="es-CO"/>
        </a:p>
      </dgm:t>
    </dgm:pt>
    <dgm:pt modelId="{6EC9B6D1-5E9A-4CF3-BA2E-907DA17D6ADD}">
      <dgm:prSet/>
      <dgm:spPr/>
      <dgm:t>
        <a:bodyPr/>
        <a:lstStyle/>
        <a:p>
          <a:pPr rtl="0"/>
          <a:r>
            <a:rPr lang="es-CO" dirty="0" smtClean="0"/>
            <a:t>(</a:t>
          </a:r>
          <a:r>
            <a:rPr lang="es-CO" b="1" dirty="0" smtClean="0"/>
            <a:t>3</a:t>
          </a:r>
          <a:r>
            <a:rPr lang="es-CO" dirty="0" smtClean="0"/>
            <a:t>),  Note que eran los «hijos de Dios» los que tomaron la iniciativa de tomar esposas de los «hijos de los hombres» y no al contrario.                                     </a:t>
          </a:r>
          <a:endParaRPr lang="es-CO" dirty="0"/>
        </a:p>
      </dgm:t>
    </dgm:pt>
    <dgm:pt modelId="{2F2DD848-3C84-4DD4-8293-97677A2F7ECA}" type="parTrans" cxnId="{E129A185-1556-4A98-9BA9-F8D4918C63D8}">
      <dgm:prSet/>
      <dgm:spPr/>
      <dgm:t>
        <a:bodyPr/>
        <a:lstStyle/>
        <a:p>
          <a:endParaRPr lang="es-CO"/>
        </a:p>
      </dgm:t>
    </dgm:pt>
    <dgm:pt modelId="{452219B0-A7FB-426F-B330-3EC10ED5D5A8}" type="sibTrans" cxnId="{E129A185-1556-4A98-9BA9-F8D4918C63D8}">
      <dgm:prSet/>
      <dgm:spPr/>
      <dgm:t>
        <a:bodyPr/>
        <a:lstStyle/>
        <a:p>
          <a:endParaRPr lang="es-CO"/>
        </a:p>
      </dgm:t>
    </dgm:pt>
    <dgm:pt modelId="{2DD94C36-A482-44D0-9CF8-538DAA5E5589}" type="pres">
      <dgm:prSet presAssocID="{D6CE47F5-0D9F-4CB8-92B2-19D397608A4F}" presName="Name0" presStyleCnt="0">
        <dgm:presLayoutVars>
          <dgm:chMax val="7"/>
          <dgm:dir/>
          <dgm:animLvl val="lvl"/>
          <dgm:resizeHandles val="exact"/>
        </dgm:presLayoutVars>
      </dgm:prSet>
      <dgm:spPr/>
      <dgm:t>
        <a:bodyPr/>
        <a:lstStyle/>
        <a:p>
          <a:endParaRPr lang="es-CO"/>
        </a:p>
      </dgm:t>
    </dgm:pt>
    <dgm:pt modelId="{B8426A79-3D22-42F7-ABB6-F86521435619}" type="pres">
      <dgm:prSet presAssocID="{DDC346C1-4D2A-4591-B7CC-913AB5A8DD51}" presName="circle1" presStyleLbl="node1" presStyleIdx="0" presStyleCnt="1"/>
      <dgm:spPr>
        <a:blipFill rotWithShape="0">
          <a:blip xmlns:r="http://schemas.openxmlformats.org/officeDocument/2006/relationships" r:embed="rId1"/>
          <a:stretch>
            <a:fillRect/>
          </a:stretch>
        </a:blipFill>
      </dgm:spPr>
    </dgm:pt>
    <dgm:pt modelId="{07D4C943-8A54-40F9-85F6-DABE990515A3}" type="pres">
      <dgm:prSet presAssocID="{DDC346C1-4D2A-4591-B7CC-913AB5A8DD51}" presName="space" presStyleCnt="0"/>
      <dgm:spPr/>
    </dgm:pt>
    <dgm:pt modelId="{773F6725-FA43-4A1E-B916-8A10EDDCDF5B}" type="pres">
      <dgm:prSet presAssocID="{DDC346C1-4D2A-4591-B7CC-913AB5A8DD51}" presName="rect1" presStyleLbl="alignAcc1" presStyleIdx="0" presStyleCnt="1"/>
      <dgm:spPr/>
      <dgm:t>
        <a:bodyPr/>
        <a:lstStyle/>
        <a:p>
          <a:endParaRPr lang="es-CO"/>
        </a:p>
      </dgm:t>
    </dgm:pt>
    <dgm:pt modelId="{BD3FC68E-CBF5-46C0-8B9A-0DE9E3BB681E}" type="pres">
      <dgm:prSet presAssocID="{DDC346C1-4D2A-4591-B7CC-913AB5A8DD51}" presName="rect1ParTx" presStyleLbl="alignAcc1" presStyleIdx="0" presStyleCnt="1">
        <dgm:presLayoutVars>
          <dgm:chMax val="1"/>
          <dgm:bulletEnabled val="1"/>
        </dgm:presLayoutVars>
      </dgm:prSet>
      <dgm:spPr/>
      <dgm:t>
        <a:bodyPr/>
        <a:lstStyle/>
        <a:p>
          <a:endParaRPr lang="es-CO"/>
        </a:p>
      </dgm:t>
    </dgm:pt>
    <dgm:pt modelId="{F53D3C58-2CE4-4A10-B13C-28C070E8D1D5}" type="pres">
      <dgm:prSet presAssocID="{DDC346C1-4D2A-4591-B7CC-913AB5A8DD51}" presName="rect1ChTx" presStyleLbl="alignAcc1" presStyleIdx="0" presStyleCnt="1">
        <dgm:presLayoutVars>
          <dgm:bulletEnabled val="1"/>
        </dgm:presLayoutVars>
      </dgm:prSet>
      <dgm:spPr/>
      <dgm:t>
        <a:bodyPr/>
        <a:lstStyle/>
        <a:p>
          <a:endParaRPr lang="es-CO"/>
        </a:p>
      </dgm:t>
    </dgm:pt>
  </dgm:ptLst>
  <dgm:cxnLst>
    <dgm:cxn modelId="{BA79721C-E183-4E4F-BAB4-0A453E5B2F78}" srcId="{DDC346C1-4D2A-4591-B7CC-913AB5A8DD51}" destId="{485BB992-8C3D-4531-B8A4-A94073C8F0EC}" srcOrd="2" destOrd="0" parTransId="{641A4B2A-933F-4489-80A0-2AFBC2EA5D12}" sibTransId="{9D4B3A1F-D02E-46FA-AA68-F3E381666187}"/>
    <dgm:cxn modelId="{EDE9FE8D-55F1-44A9-A8DB-CECD8C1486A6}" type="presOf" srcId="{D6CE47F5-0D9F-4CB8-92B2-19D397608A4F}" destId="{2DD94C36-A482-44D0-9CF8-538DAA5E5589}" srcOrd="0" destOrd="0" presId="urn:microsoft.com/office/officeart/2005/8/layout/target3"/>
    <dgm:cxn modelId="{3A6B162E-B265-4B9A-835F-B9B27CAD537E}" type="presOf" srcId="{DDC346C1-4D2A-4591-B7CC-913AB5A8DD51}" destId="{773F6725-FA43-4A1E-B916-8A10EDDCDF5B}" srcOrd="0" destOrd="0" presId="urn:microsoft.com/office/officeart/2005/8/layout/target3"/>
    <dgm:cxn modelId="{8C8E01E0-65DE-46F8-8921-191061BFAB68}" type="presOf" srcId="{DDC346C1-4D2A-4591-B7CC-913AB5A8DD51}" destId="{BD3FC68E-CBF5-46C0-8B9A-0DE9E3BB681E}" srcOrd="1" destOrd="0" presId="urn:microsoft.com/office/officeart/2005/8/layout/target3"/>
    <dgm:cxn modelId="{9F68A98E-0674-4FAE-9651-069FE759C666}" type="presOf" srcId="{3F6ABC13-4CEE-452A-87D9-9FAD71BC7BED}" destId="{F53D3C58-2CE4-4A10-B13C-28C070E8D1D5}" srcOrd="0" destOrd="1" presId="urn:microsoft.com/office/officeart/2005/8/layout/target3"/>
    <dgm:cxn modelId="{E129A185-1556-4A98-9BA9-F8D4918C63D8}" srcId="{DDC346C1-4D2A-4591-B7CC-913AB5A8DD51}" destId="{6EC9B6D1-5E9A-4CF3-BA2E-907DA17D6ADD}" srcOrd="3" destOrd="0" parTransId="{2F2DD848-3C84-4DD4-8293-97677A2F7ECA}" sibTransId="{452219B0-A7FB-426F-B330-3EC10ED5D5A8}"/>
    <dgm:cxn modelId="{BE80BFD4-E393-4E2B-AD39-F329BBE40E1E}" type="presOf" srcId="{6EC9B6D1-5E9A-4CF3-BA2E-907DA17D6ADD}" destId="{F53D3C58-2CE4-4A10-B13C-28C070E8D1D5}" srcOrd="0" destOrd="3" presId="urn:microsoft.com/office/officeart/2005/8/layout/target3"/>
    <dgm:cxn modelId="{83F2FE3F-E81A-4100-8986-11B964DC55D0}" srcId="{DDC346C1-4D2A-4591-B7CC-913AB5A8DD51}" destId="{DCAB569A-FECF-44C8-B6D0-D43DB7287583}" srcOrd="0" destOrd="0" parTransId="{6172A908-20BB-4A46-8932-D38DABA6F6ED}" sibTransId="{E588A58D-6230-4536-A1C9-A81013A35BE2}"/>
    <dgm:cxn modelId="{D72F8ED8-8BBA-4DE0-86F2-9D1C54D4BE92}" type="presOf" srcId="{DCAB569A-FECF-44C8-B6D0-D43DB7287583}" destId="{F53D3C58-2CE4-4A10-B13C-28C070E8D1D5}" srcOrd="0" destOrd="0" presId="urn:microsoft.com/office/officeart/2005/8/layout/target3"/>
    <dgm:cxn modelId="{F50FB6EB-143F-4221-880F-7D6A914C2817}" type="presOf" srcId="{485BB992-8C3D-4531-B8A4-A94073C8F0EC}" destId="{F53D3C58-2CE4-4A10-B13C-28C070E8D1D5}" srcOrd="0" destOrd="2" presId="urn:microsoft.com/office/officeart/2005/8/layout/target3"/>
    <dgm:cxn modelId="{C0385D48-6BE9-4556-8C5E-FA20797C9327}" srcId="{DDC346C1-4D2A-4591-B7CC-913AB5A8DD51}" destId="{3F6ABC13-4CEE-452A-87D9-9FAD71BC7BED}" srcOrd="1" destOrd="0" parTransId="{14B6CA2C-5D90-4609-BCD0-9D8E9A9A3FE8}" sibTransId="{CA1B5A6D-FB84-4F77-89D6-871B9FE1813F}"/>
    <dgm:cxn modelId="{58D76A5D-D8FF-48D2-8D28-504656EAE1C8}" srcId="{D6CE47F5-0D9F-4CB8-92B2-19D397608A4F}" destId="{DDC346C1-4D2A-4591-B7CC-913AB5A8DD51}" srcOrd="0" destOrd="0" parTransId="{0658D85D-7013-479D-B5EA-9AA1CA961424}" sibTransId="{F4CBFC04-B268-4450-ABA6-F48B0D6A8D55}"/>
    <dgm:cxn modelId="{10500126-6405-46A7-B1FD-3A92B214A9E6}" type="presParOf" srcId="{2DD94C36-A482-44D0-9CF8-538DAA5E5589}" destId="{B8426A79-3D22-42F7-ABB6-F86521435619}" srcOrd="0" destOrd="0" presId="urn:microsoft.com/office/officeart/2005/8/layout/target3"/>
    <dgm:cxn modelId="{ECC984FB-0867-4458-B555-1D6B9DD63BA8}" type="presParOf" srcId="{2DD94C36-A482-44D0-9CF8-538DAA5E5589}" destId="{07D4C943-8A54-40F9-85F6-DABE990515A3}" srcOrd="1" destOrd="0" presId="urn:microsoft.com/office/officeart/2005/8/layout/target3"/>
    <dgm:cxn modelId="{3B8CC792-2469-4F2E-9E65-362CF61FC176}" type="presParOf" srcId="{2DD94C36-A482-44D0-9CF8-538DAA5E5589}" destId="{773F6725-FA43-4A1E-B916-8A10EDDCDF5B}" srcOrd="2" destOrd="0" presId="urn:microsoft.com/office/officeart/2005/8/layout/target3"/>
    <dgm:cxn modelId="{39DCFA75-07DF-4005-97C6-AC88E457FC10}" type="presParOf" srcId="{2DD94C36-A482-44D0-9CF8-538DAA5E5589}" destId="{BD3FC68E-CBF5-46C0-8B9A-0DE9E3BB681E}" srcOrd="3" destOrd="0" presId="urn:microsoft.com/office/officeart/2005/8/layout/target3"/>
    <dgm:cxn modelId="{66F8906D-08AD-45E9-B4CB-71FEDE210783}" type="presParOf" srcId="{2DD94C36-A482-44D0-9CF8-538DAA5E5589}" destId="{F53D3C58-2CE4-4A10-B13C-28C070E8D1D5}"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A926F9-22CD-4CF1-922B-668A3486D0E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26C25BAF-EA55-4A3D-9B38-DBDC3AEF65A8}">
      <dgm:prSet/>
      <dgm:spPr/>
      <dgm:t>
        <a:bodyPr/>
        <a:lstStyle/>
        <a:p>
          <a:pPr rtl="0"/>
          <a:r>
            <a:rPr lang="es-CO" dirty="0" smtClean="0"/>
            <a:t>Note que en el matrimonio Dios estableció una mujer para un hombre lea (Gén.1:27;2:22), mientras que Lamec de la descendencia de Caín, el séptimo en su genealogía rompió esta regla establecida por Dios. Y por otro lado Enoc el séptimo en la genealogía de Set, por su «caminar con Dios», o sea, obediencia a los reglamentos de Dios fue trasladado al cielo lea (Gén.5:24). </a:t>
          </a:r>
          <a:endParaRPr lang="es-CO" dirty="0"/>
        </a:p>
      </dgm:t>
    </dgm:pt>
    <dgm:pt modelId="{6CA2AEE7-6721-4919-922D-DCD0B559CA36}" type="parTrans" cxnId="{18D925C6-A434-4C43-9CB4-3E4FB8764759}">
      <dgm:prSet/>
      <dgm:spPr/>
      <dgm:t>
        <a:bodyPr/>
        <a:lstStyle/>
        <a:p>
          <a:endParaRPr lang="es-CO"/>
        </a:p>
      </dgm:t>
    </dgm:pt>
    <dgm:pt modelId="{F70D40DD-F0C5-4E2B-B992-8266AE71D011}" type="sibTrans" cxnId="{18D925C6-A434-4C43-9CB4-3E4FB8764759}">
      <dgm:prSet/>
      <dgm:spPr/>
      <dgm:t>
        <a:bodyPr/>
        <a:lstStyle/>
        <a:p>
          <a:endParaRPr lang="es-CO"/>
        </a:p>
      </dgm:t>
    </dgm:pt>
    <dgm:pt modelId="{CBDC4DBC-5AA3-4964-A015-582142762176}">
      <dgm:prSet/>
      <dgm:spPr/>
      <dgm:t>
        <a:bodyPr/>
        <a:lstStyle/>
        <a:p>
          <a:pPr rtl="0"/>
          <a:r>
            <a:rPr lang="es-CO" dirty="0" smtClean="0"/>
            <a:t>El nombre Ada, significa «</a:t>
          </a:r>
          <a:r>
            <a:rPr lang="es-CO" b="1" u="sng" dirty="0" smtClean="0"/>
            <a:t>adorno, belleza</a:t>
          </a:r>
          <a:r>
            <a:rPr lang="es-CO" dirty="0" smtClean="0"/>
            <a:t>», que quiere decir «ataviada, adornada con joyas». Mientras que el nombre Zila, significa «</a:t>
          </a:r>
          <a:r>
            <a:rPr lang="es-CO" b="1" u="sng" dirty="0" smtClean="0"/>
            <a:t>sombra</a:t>
          </a:r>
          <a:r>
            <a:rPr lang="es-CO" dirty="0" smtClean="0"/>
            <a:t>», que quiere decir «</a:t>
          </a:r>
          <a:r>
            <a:rPr lang="es-CO" b="1" u="sng" dirty="0" smtClean="0"/>
            <a:t>pintura</a:t>
          </a:r>
          <a:r>
            <a:rPr lang="es-CO" dirty="0" smtClean="0"/>
            <a:t>».</a:t>
          </a:r>
          <a:endParaRPr lang="es-CO" dirty="0"/>
        </a:p>
      </dgm:t>
    </dgm:pt>
    <dgm:pt modelId="{7B0B45D0-CEB1-4028-A152-B423D002DA44}" type="parTrans" cxnId="{E3C2FBAD-2C1E-4EA9-91EF-D0BB5E19330E}">
      <dgm:prSet/>
      <dgm:spPr/>
      <dgm:t>
        <a:bodyPr/>
        <a:lstStyle/>
        <a:p>
          <a:endParaRPr lang="es-CO"/>
        </a:p>
      </dgm:t>
    </dgm:pt>
    <dgm:pt modelId="{8BCB47ED-21C3-47BC-9485-05728018F149}" type="sibTrans" cxnId="{E3C2FBAD-2C1E-4EA9-91EF-D0BB5E19330E}">
      <dgm:prSet/>
      <dgm:spPr/>
      <dgm:t>
        <a:bodyPr/>
        <a:lstStyle/>
        <a:p>
          <a:endParaRPr lang="es-CO"/>
        </a:p>
      </dgm:t>
    </dgm:pt>
    <dgm:pt modelId="{4E5D329A-71F9-4FE8-B98C-39E7AB0ACFE0}">
      <dgm:prSet/>
      <dgm:spPr/>
      <dgm:t>
        <a:bodyPr/>
        <a:lstStyle/>
        <a:p>
          <a:pPr rtl="0"/>
          <a:r>
            <a:rPr lang="es-CO" dirty="0" smtClean="0"/>
            <a:t>Con estas cosas se adornaban las «hijas de los hombre» y era lo que las hacía «hermosas» diferentes de las hijas de Dios y atraía la atención de los hijos de Dios.</a:t>
          </a:r>
          <a:endParaRPr lang="es-CO" dirty="0"/>
        </a:p>
      </dgm:t>
    </dgm:pt>
    <dgm:pt modelId="{21D0394A-AB5D-415A-9AB2-B862C78D1E6E}" type="parTrans" cxnId="{1C205E3C-A7F4-4292-9682-9E022A90F286}">
      <dgm:prSet/>
      <dgm:spPr/>
      <dgm:t>
        <a:bodyPr/>
        <a:lstStyle/>
        <a:p>
          <a:endParaRPr lang="es-CO"/>
        </a:p>
      </dgm:t>
    </dgm:pt>
    <dgm:pt modelId="{1241696C-6D09-4168-A1EF-9A1F4AACF434}" type="sibTrans" cxnId="{1C205E3C-A7F4-4292-9682-9E022A90F286}">
      <dgm:prSet/>
      <dgm:spPr/>
      <dgm:t>
        <a:bodyPr/>
        <a:lstStyle/>
        <a:p>
          <a:endParaRPr lang="es-CO"/>
        </a:p>
      </dgm:t>
    </dgm:pt>
    <dgm:pt modelId="{02C02E1C-219C-4704-893E-DD7AE829209A}" type="pres">
      <dgm:prSet presAssocID="{E7A926F9-22CD-4CF1-922B-668A3486D0E0}" presName="Name0" presStyleCnt="0">
        <dgm:presLayoutVars>
          <dgm:chMax val="7"/>
          <dgm:dir/>
          <dgm:animLvl val="lvl"/>
          <dgm:resizeHandles val="exact"/>
        </dgm:presLayoutVars>
      </dgm:prSet>
      <dgm:spPr/>
      <dgm:t>
        <a:bodyPr/>
        <a:lstStyle/>
        <a:p>
          <a:endParaRPr lang="es-CO"/>
        </a:p>
      </dgm:t>
    </dgm:pt>
    <dgm:pt modelId="{028EA2E9-AC3C-46B7-B14B-0D5C905B8132}" type="pres">
      <dgm:prSet presAssocID="{26C25BAF-EA55-4A3D-9B38-DBDC3AEF65A8}" presName="circle1" presStyleLbl="node1" presStyleIdx="0" presStyleCnt="1" custLinFactNeighborX="214" custLinFactNeighborY="-1069"/>
      <dgm:spPr>
        <a:blipFill rotWithShape="0">
          <a:blip xmlns:r="http://schemas.openxmlformats.org/officeDocument/2006/relationships" r:embed="rId1"/>
          <a:stretch>
            <a:fillRect/>
          </a:stretch>
        </a:blipFill>
      </dgm:spPr>
    </dgm:pt>
    <dgm:pt modelId="{D3E74061-B28B-471D-BC40-E7F4597F436E}" type="pres">
      <dgm:prSet presAssocID="{26C25BAF-EA55-4A3D-9B38-DBDC3AEF65A8}" presName="space" presStyleCnt="0"/>
      <dgm:spPr/>
    </dgm:pt>
    <dgm:pt modelId="{C5C603BA-EB85-4F75-8B7E-20F25FDF92FC}" type="pres">
      <dgm:prSet presAssocID="{26C25BAF-EA55-4A3D-9B38-DBDC3AEF65A8}" presName="rect1" presStyleLbl="alignAcc1" presStyleIdx="0" presStyleCnt="1" custLinFactNeighborX="-616" custLinFactNeighborY="-1069"/>
      <dgm:spPr/>
      <dgm:t>
        <a:bodyPr/>
        <a:lstStyle/>
        <a:p>
          <a:endParaRPr lang="es-CO"/>
        </a:p>
      </dgm:t>
    </dgm:pt>
    <dgm:pt modelId="{F82CA1AD-6E31-42F3-BE96-4EB207A230F3}" type="pres">
      <dgm:prSet presAssocID="{26C25BAF-EA55-4A3D-9B38-DBDC3AEF65A8}" presName="rect1ParTx" presStyleLbl="alignAcc1" presStyleIdx="0" presStyleCnt="1">
        <dgm:presLayoutVars>
          <dgm:chMax val="1"/>
          <dgm:bulletEnabled val="1"/>
        </dgm:presLayoutVars>
      </dgm:prSet>
      <dgm:spPr/>
      <dgm:t>
        <a:bodyPr/>
        <a:lstStyle/>
        <a:p>
          <a:endParaRPr lang="es-CO"/>
        </a:p>
      </dgm:t>
    </dgm:pt>
    <dgm:pt modelId="{C67D9BB0-0328-4DB3-A368-6914FA5E21BD}" type="pres">
      <dgm:prSet presAssocID="{26C25BAF-EA55-4A3D-9B38-DBDC3AEF65A8}" presName="rect1ChTx" presStyleLbl="alignAcc1" presStyleIdx="0" presStyleCnt="1">
        <dgm:presLayoutVars>
          <dgm:bulletEnabled val="1"/>
        </dgm:presLayoutVars>
      </dgm:prSet>
      <dgm:spPr/>
      <dgm:t>
        <a:bodyPr/>
        <a:lstStyle/>
        <a:p>
          <a:endParaRPr lang="es-CO"/>
        </a:p>
      </dgm:t>
    </dgm:pt>
  </dgm:ptLst>
  <dgm:cxnLst>
    <dgm:cxn modelId="{18D925C6-A434-4C43-9CB4-3E4FB8764759}" srcId="{E7A926F9-22CD-4CF1-922B-668A3486D0E0}" destId="{26C25BAF-EA55-4A3D-9B38-DBDC3AEF65A8}" srcOrd="0" destOrd="0" parTransId="{6CA2AEE7-6721-4919-922D-DCD0B559CA36}" sibTransId="{F70D40DD-F0C5-4E2B-B992-8266AE71D011}"/>
    <dgm:cxn modelId="{3F6B3E40-D7F6-4275-A896-B326CAE3F8EF}" type="presOf" srcId="{4E5D329A-71F9-4FE8-B98C-39E7AB0ACFE0}" destId="{C67D9BB0-0328-4DB3-A368-6914FA5E21BD}" srcOrd="0" destOrd="1" presId="urn:microsoft.com/office/officeart/2005/8/layout/target3"/>
    <dgm:cxn modelId="{DD9F0925-59CA-4846-91E4-9353BD9B8E54}" type="presOf" srcId="{26C25BAF-EA55-4A3D-9B38-DBDC3AEF65A8}" destId="{C5C603BA-EB85-4F75-8B7E-20F25FDF92FC}" srcOrd="0" destOrd="0" presId="urn:microsoft.com/office/officeart/2005/8/layout/target3"/>
    <dgm:cxn modelId="{BBD87DBF-033B-4A5D-A55C-CB28B353EF63}" type="presOf" srcId="{CBDC4DBC-5AA3-4964-A015-582142762176}" destId="{C67D9BB0-0328-4DB3-A368-6914FA5E21BD}" srcOrd="0" destOrd="0" presId="urn:microsoft.com/office/officeart/2005/8/layout/target3"/>
    <dgm:cxn modelId="{76162A42-0F78-4C3F-B7BA-8FF3F6930A96}" type="presOf" srcId="{26C25BAF-EA55-4A3D-9B38-DBDC3AEF65A8}" destId="{F82CA1AD-6E31-42F3-BE96-4EB207A230F3}" srcOrd="1" destOrd="0" presId="urn:microsoft.com/office/officeart/2005/8/layout/target3"/>
    <dgm:cxn modelId="{E3C2FBAD-2C1E-4EA9-91EF-D0BB5E19330E}" srcId="{26C25BAF-EA55-4A3D-9B38-DBDC3AEF65A8}" destId="{CBDC4DBC-5AA3-4964-A015-582142762176}" srcOrd="0" destOrd="0" parTransId="{7B0B45D0-CEB1-4028-A152-B423D002DA44}" sibTransId="{8BCB47ED-21C3-47BC-9485-05728018F149}"/>
    <dgm:cxn modelId="{67DAAEA8-7532-428D-A6DC-E49E9A9EB758}" type="presOf" srcId="{E7A926F9-22CD-4CF1-922B-668A3486D0E0}" destId="{02C02E1C-219C-4704-893E-DD7AE829209A}" srcOrd="0" destOrd="0" presId="urn:microsoft.com/office/officeart/2005/8/layout/target3"/>
    <dgm:cxn modelId="{1C205E3C-A7F4-4292-9682-9E022A90F286}" srcId="{26C25BAF-EA55-4A3D-9B38-DBDC3AEF65A8}" destId="{4E5D329A-71F9-4FE8-B98C-39E7AB0ACFE0}" srcOrd="1" destOrd="0" parTransId="{21D0394A-AB5D-415A-9AB2-B862C78D1E6E}" sibTransId="{1241696C-6D09-4168-A1EF-9A1F4AACF434}"/>
    <dgm:cxn modelId="{0D4605C7-8816-4903-A8CC-AB7EFA4C24BD}" type="presParOf" srcId="{02C02E1C-219C-4704-893E-DD7AE829209A}" destId="{028EA2E9-AC3C-46B7-B14B-0D5C905B8132}" srcOrd="0" destOrd="0" presId="urn:microsoft.com/office/officeart/2005/8/layout/target3"/>
    <dgm:cxn modelId="{487C28B8-1A5A-425C-8059-C161E1F2E5D4}" type="presParOf" srcId="{02C02E1C-219C-4704-893E-DD7AE829209A}" destId="{D3E74061-B28B-471D-BC40-E7F4597F436E}" srcOrd="1" destOrd="0" presId="urn:microsoft.com/office/officeart/2005/8/layout/target3"/>
    <dgm:cxn modelId="{0A840AB4-A64F-4224-8091-B8BFBB03EDE3}" type="presParOf" srcId="{02C02E1C-219C-4704-893E-DD7AE829209A}" destId="{C5C603BA-EB85-4F75-8B7E-20F25FDF92FC}" srcOrd="2" destOrd="0" presId="urn:microsoft.com/office/officeart/2005/8/layout/target3"/>
    <dgm:cxn modelId="{8CDA4853-6E5B-4EE6-B3A7-86F2F27374B5}" type="presParOf" srcId="{02C02E1C-219C-4704-893E-DD7AE829209A}" destId="{F82CA1AD-6E31-42F3-BE96-4EB207A230F3}" srcOrd="3" destOrd="0" presId="urn:microsoft.com/office/officeart/2005/8/layout/target3"/>
    <dgm:cxn modelId="{03E7EA78-B44E-4937-90A1-ADE776D0175D}" type="presParOf" srcId="{02C02E1C-219C-4704-893E-DD7AE829209A}" destId="{C67D9BB0-0328-4DB3-A368-6914FA5E21BD}"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426A79-3D22-42F7-ABB6-F86521435619}">
      <dsp:nvSpPr>
        <dsp:cNvPr id="0" name=""/>
        <dsp:cNvSpPr/>
      </dsp:nvSpPr>
      <dsp:spPr>
        <a:xfrm>
          <a:off x="0" y="0"/>
          <a:ext cx="4752528" cy="4752528"/>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3F6725-FA43-4A1E-B916-8A10EDDCDF5B}">
      <dsp:nvSpPr>
        <dsp:cNvPr id="0" name=""/>
        <dsp:cNvSpPr/>
      </dsp:nvSpPr>
      <dsp:spPr>
        <a:xfrm>
          <a:off x="2376264" y="0"/>
          <a:ext cx="5853336" cy="475252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b="1" kern="1200" dirty="0" smtClean="0"/>
            <a:t>Gén.6:1,2 </a:t>
          </a:r>
          <a:r>
            <a:rPr lang="es-CO" sz="2100" kern="1200" dirty="0" smtClean="0"/>
            <a:t>dice: «</a:t>
          </a:r>
          <a:r>
            <a:rPr lang="es-CO" sz="2100" b="1" kern="1200" dirty="0" smtClean="0"/>
            <a:t>Aconteció que cuando comenzaron los hombres a multiplicarse sobre la faz de la tierra, y les nacieron hijas, 2 que viendo los hijos de Dios que las hijas de los hombres eran hermosas, tomaron para sí mujeres, escogiendo entre todas</a:t>
          </a:r>
          <a:r>
            <a:rPr lang="es-CO" sz="2100" kern="1200" dirty="0" smtClean="0"/>
            <a:t>». </a:t>
          </a:r>
          <a:endParaRPr lang="es-CO" sz="2100" kern="1200" dirty="0"/>
        </a:p>
      </dsp:txBody>
      <dsp:txXfrm>
        <a:off x="2376264" y="0"/>
        <a:ext cx="2926668" cy="4752528"/>
      </dsp:txXfrm>
    </dsp:sp>
    <dsp:sp modelId="{F53D3C58-2CE4-4A10-B13C-28C070E8D1D5}">
      <dsp:nvSpPr>
        <dsp:cNvPr id="0" name=""/>
        <dsp:cNvSpPr/>
      </dsp:nvSpPr>
      <dsp:spPr>
        <a:xfrm>
          <a:off x="5302932" y="0"/>
          <a:ext cx="2926668" cy="4752528"/>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rtl="0">
            <a:lnSpc>
              <a:spcPct val="90000"/>
            </a:lnSpc>
            <a:spcBef>
              <a:spcPct val="0"/>
            </a:spcBef>
            <a:spcAft>
              <a:spcPct val="15000"/>
            </a:spcAft>
            <a:buChar char="••"/>
          </a:pPr>
          <a:r>
            <a:rPr lang="es-CO" sz="1600" kern="1200" dirty="0" smtClean="0"/>
            <a:t>Aquí encontramos tres puntos para resaltar: </a:t>
          </a:r>
          <a:endParaRPr lang="es-CO" sz="1600" kern="1200" dirty="0"/>
        </a:p>
        <a:p>
          <a:pPr marL="171450" lvl="1" indent="-171450" algn="l" defTabSz="711200" rtl="0">
            <a:lnSpc>
              <a:spcPct val="90000"/>
            </a:lnSpc>
            <a:spcBef>
              <a:spcPct val="0"/>
            </a:spcBef>
            <a:spcAft>
              <a:spcPct val="15000"/>
            </a:spcAft>
            <a:buChar char="••"/>
          </a:pPr>
          <a:r>
            <a:rPr lang="es-CO" sz="1600" kern="1200" dirty="0" smtClean="0"/>
            <a:t>(</a:t>
          </a:r>
          <a:r>
            <a:rPr lang="es-CO" sz="1600" b="1" kern="1200" dirty="0" smtClean="0"/>
            <a:t>1</a:t>
          </a:r>
          <a:r>
            <a:rPr lang="es-CO" sz="1600" kern="1200" dirty="0" smtClean="0"/>
            <a:t>). ¿Sería que en medio de los fieles hijos de Dios no había mujeres «hermosas» para contraer matrimonio? Claro que si las había, y muy hermosas por cierto.</a:t>
          </a:r>
          <a:endParaRPr lang="es-CO" sz="1600" kern="1200" dirty="0"/>
        </a:p>
        <a:p>
          <a:pPr marL="171450" lvl="1" indent="-171450" algn="l" defTabSz="711200" rtl="0">
            <a:lnSpc>
              <a:spcPct val="90000"/>
            </a:lnSpc>
            <a:spcBef>
              <a:spcPct val="0"/>
            </a:spcBef>
            <a:spcAft>
              <a:spcPct val="15000"/>
            </a:spcAft>
            <a:buChar char="••"/>
          </a:pPr>
          <a:r>
            <a:rPr lang="es-CO" sz="1600" kern="1200" dirty="0" smtClean="0"/>
            <a:t>(</a:t>
          </a:r>
          <a:r>
            <a:rPr lang="es-CO" sz="1600" b="1" kern="1200" dirty="0" smtClean="0"/>
            <a:t>2</a:t>
          </a:r>
          <a:r>
            <a:rPr lang="es-CO" sz="1600" kern="1200" dirty="0" smtClean="0"/>
            <a:t>). Pero ¿Qué tenían las «hijas de los hombres» que no tenían las hijas de Dios que les parecieran más atractivas?.  </a:t>
          </a:r>
          <a:endParaRPr lang="es-CO" sz="1600" kern="1200" dirty="0"/>
        </a:p>
        <a:p>
          <a:pPr marL="171450" lvl="1" indent="-171450" algn="l" defTabSz="711200" rtl="0">
            <a:lnSpc>
              <a:spcPct val="90000"/>
            </a:lnSpc>
            <a:spcBef>
              <a:spcPct val="0"/>
            </a:spcBef>
            <a:spcAft>
              <a:spcPct val="15000"/>
            </a:spcAft>
            <a:buChar char="••"/>
          </a:pPr>
          <a:r>
            <a:rPr lang="es-CO" sz="1600" kern="1200" dirty="0" smtClean="0"/>
            <a:t>(</a:t>
          </a:r>
          <a:r>
            <a:rPr lang="es-CO" sz="1600" b="1" kern="1200" dirty="0" smtClean="0"/>
            <a:t>3</a:t>
          </a:r>
          <a:r>
            <a:rPr lang="es-CO" sz="1600" kern="1200" dirty="0" smtClean="0"/>
            <a:t>),  Note que eran los «hijos de Dios» los que tomaron la iniciativa de tomar esposas de los «hijos de los hombres» y no al contrario.                                     </a:t>
          </a:r>
          <a:endParaRPr lang="es-CO" sz="1600" kern="1200" dirty="0"/>
        </a:p>
      </dsp:txBody>
      <dsp:txXfrm>
        <a:off x="5302932" y="0"/>
        <a:ext cx="2926668" cy="47525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8EA2E9-AC3C-46B7-B14B-0D5C905B8132}">
      <dsp:nvSpPr>
        <dsp:cNvPr id="0" name=""/>
        <dsp:cNvSpPr/>
      </dsp:nvSpPr>
      <dsp:spPr>
        <a:xfrm>
          <a:off x="10367" y="-51790"/>
          <a:ext cx="4844751" cy="4844751"/>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C603BA-EB85-4F75-8B7E-20F25FDF92FC}">
      <dsp:nvSpPr>
        <dsp:cNvPr id="0" name=""/>
        <dsp:cNvSpPr/>
      </dsp:nvSpPr>
      <dsp:spPr>
        <a:xfrm>
          <a:off x="2386603" y="0"/>
          <a:ext cx="5807223" cy="484475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Note que en el matrimonio Dios estableció una mujer para un hombre lea (Gén.1:27;2:22), mientras que Lamec de la descendencia de Caín, el séptimo en su genealogía rompió esta regla establecida por Dios. Y por otro lado Enoc el séptimo en la genealogía de Set, por su «caminar con Dios», o sea, obediencia a los reglamentos de Dios fue trasladado al cielo lea (Gén.5:24). </a:t>
          </a:r>
          <a:endParaRPr lang="es-CO" sz="1800" kern="1200" dirty="0"/>
        </a:p>
      </dsp:txBody>
      <dsp:txXfrm>
        <a:off x="2386603" y="0"/>
        <a:ext cx="2903611" cy="4844751"/>
      </dsp:txXfrm>
    </dsp:sp>
    <dsp:sp modelId="{C67D9BB0-0328-4DB3-A368-6914FA5E21BD}">
      <dsp:nvSpPr>
        <dsp:cNvPr id="0" name=""/>
        <dsp:cNvSpPr/>
      </dsp:nvSpPr>
      <dsp:spPr>
        <a:xfrm>
          <a:off x="5325988" y="0"/>
          <a:ext cx="2903611" cy="484475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71450" lvl="1" indent="-171450" algn="l" defTabSz="844550" rtl="0">
            <a:lnSpc>
              <a:spcPct val="90000"/>
            </a:lnSpc>
            <a:spcBef>
              <a:spcPct val="0"/>
            </a:spcBef>
            <a:spcAft>
              <a:spcPct val="15000"/>
            </a:spcAft>
            <a:buChar char="••"/>
          </a:pPr>
          <a:r>
            <a:rPr lang="es-CO" sz="1900" kern="1200" dirty="0" smtClean="0"/>
            <a:t>El nombre Ada, significa «</a:t>
          </a:r>
          <a:r>
            <a:rPr lang="es-CO" sz="1900" b="1" u="sng" kern="1200" dirty="0" smtClean="0"/>
            <a:t>adorno, belleza</a:t>
          </a:r>
          <a:r>
            <a:rPr lang="es-CO" sz="1900" kern="1200" dirty="0" smtClean="0"/>
            <a:t>», que quiere decir «ataviada, adornada con joyas». Mientras que el nombre Zila, significa «</a:t>
          </a:r>
          <a:r>
            <a:rPr lang="es-CO" sz="1900" b="1" u="sng" kern="1200" dirty="0" smtClean="0"/>
            <a:t>sombra</a:t>
          </a:r>
          <a:r>
            <a:rPr lang="es-CO" sz="1900" kern="1200" dirty="0" smtClean="0"/>
            <a:t>», que quiere decir «</a:t>
          </a:r>
          <a:r>
            <a:rPr lang="es-CO" sz="1900" b="1" u="sng" kern="1200" dirty="0" smtClean="0"/>
            <a:t>pintura</a:t>
          </a:r>
          <a:r>
            <a:rPr lang="es-CO" sz="1900" kern="1200" dirty="0" smtClean="0"/>
            <a:t>».</a:t>
          </a:r>
          <a:endParaRPr lang="es-CO" sz="1900" kern="1200" dirty="0"/>
        </a:p>
        <a:p>
          <a:pPr marL="171450" lvl="1" indent="-171450" algn="l" defTabSz="844550" rtl="0">
            <a:lnSpc>
              <a:spcPct val="90000"/>
            </a:lnSpc>
            <a:spcBef>
              <a:spcPct val="0"/>
            </a:spcBef>
            <a:spcAft>
              <a:spcPct val="15000"/>
            </a:spcAft>
            <a:buChar char="••"/>
          </a:pPr>
          <a:r>
            <a:rPr lang="es-CO" sz="1900" kern="1200" dirty="0" smtClean="0"/>
            <a:t>Con estas cosas se adornaban las «hijas de los hombre» y era lo que las hacía «hermosas» diferentes de las hijas de Dios y atraía la atención de los hijos de Dios.</a:t>
          </a:r>
          <a:endParaRPr lang="es-CO" sz="1900" kern="1200" dirty="0"/>
        </a:p>
      </dsp:txBody>
      <dsp:txXfrm>
        <a:off x="5325988" y="0"/>
        <a:ext cx="2903611" cy="4844751"/>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132FADFE-3B8F-471C-ABF0-DBC7717ECBBC}" type="slidenum">
              <a:rPr lang="es-ES" smtClean="0"/>
              <a:t>‹Nº›</a:t>
            </a:fld>
            <a:endParaRPr lang="es-ES" dirty="0"/>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s-ES" smtClean="0"/>
              <a:t>Haga clic para modificar el estilo de título del patrón</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p:txBody>
          <a:bodyPr/>
          <a:lstStyle/>
          <a:p>
            <a:endParaRPr lang="es-ES" dirty="0"/>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Vertical Title 1"/>
          <p:cNvSpPr>
            <a:spLocks noGrp="1"/>
          </p:cNvSpPr>
          <p:nvPr>
            <p:ph type="title" orient="vert"/>
          </p:nvPr>
        </p:nvSpPr>
        <p:spPr>
          <a:xfrm>
            <a:off x="7048577" y="395427"/>
            <a:ext cx="1485531" cy="578898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18/02/2014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18/02/2014</a:t>
            </a:fld>
            <a:endParaRPr lang="es-E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E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dirty="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476672"/>
            <a:ext cx="7772400" cy="1470025"/>
          </a:xfrm>
        </p:spPr>
        <p:txBody>
          <a:bodyPr>
            <a:normAutofit fontScale="90000"/>
          </a:bodyPr>
          <a:lstStyle/>
          <a:p>
            <a:r>
              <a:rPr lang="es-CO" dirty="0" smtClean="0">
                <a:latin typeface="Algerian" pitchFamily="82" charset="0"/>
              </a:rPr>
              <a:t>LOS HIJOS DE DIOS</a:t>
            </a:r>
            <a:br>
              <a:rPr lang="es-CO" dirty="0" smtClean="0">
                <a:latin typeface="Algerian" pitchFamily="82" charset="0"/>
              </a:rPr>
            </a:br>
            <a:r>
              <a:rPr lang="es-CO" dirty="0" smtClean="0">
                <a:latin typeface="Algerian" pitchFamily="82" charset="0"/>
              </a:rPr>
              <a:t> Y LAS HIJAS DE LOS HOMBRES </a:t>
            </a:r>
            <a:r>
              <a:rPr lang="es-CO" dirty="0" smtClean="0"/>
              <a:t/>
            </a:r>
            <a:br>
              <a:rPr lang="es-CO" dirty="0" smtClean="0"/>
            </a:b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882981"/>
            <a:ext cx="5112568" cy="3274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27784" y="5519034"/>
            <a:ext cx="3998210" cy="584775"/>
          </a:xfrm>
          <a:prstGeom prst="rect">
            <a:avLst/>
          </a:prstGeom>
        </p:spPr>
        <p:txBody>
          <a:bodyPr wrap="none">
            <a:spAutoFit/>
          </a:bodyPr>
          <a:lstStyle/>
          <a:p>
            <a:r>
              <a:rPr lang="es-CO" sz="3200" dirty="0">
                <a:latin typeface="Algerian" pitchFamily="82" charset="0"/>
              </a:rPr>
              <a:t>las dos cimientes </a:t>
            </a:r>
          </a:p>
        </p:txBody>
      </p:sp>
    </p:spTree>
    <p:extLst>
      <p:ext uri="{BB962C8B-B14F-4D97-AF65-F5344CB8AC3E}">
        <p14:creationId xmlns:p14="http://schemas.microsoft.com/office/powerpoint/2010/main" val="24429184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882836930"/>
              </p:ext>
            </p:extLst>
          </p:nvPr>
        </p:nvGraphicFramePr>
        <p:xfrm>
          <a:off x="457200" y="1844824"/>
          <a:ext cx="8229600"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Rectángulo"/>
          <p:cNvSpPr/>
          <p:nvPr/>
        </p:nvSpPr>
        <p:spPr>
          <a:xfrm>
            <a:off x="251520" y="260648"/>
            <a:ext cx="8640960" cy="1477328"/>
          </a:xfrm>
          <a:prstGeom prst="rect">
            <a:avLst/>
          </a:prstGeom>
        </p:spPr>
        <p:txBody>
          <a:bodyPr wrap="square">
            <a:spAutoFit/>
          </a:bodyPr>
          <a:lstStyle/>
          <a:p>
            <a:pPr algn="ctr"/>
            <a:r>
              <a:rPr lang="es-CO" sz="2400" b="1" dirty="0"/>
              <a:t>Es interesante notar que el plan de Dios para sus hijos es que para mantener </a:t>
            </a:r>
            <a:r>
              <a:rPr lang="es-CO" sz="2400" b="1" dirty="0" smtClean="0"/>
              <a:t>pura </a:t>
            </a:r>
            <a:r>
              <a:rPr lang="es-CO" sz="2400" b="1" dirty="0"/>
              <a:t>la fe de la iglesia esta no se mezclara en matrimonio con los impíos.</a:t>
            </a:r>
          </a:p>
          <a:p>
            <a:endParaRPr lang="es-CO" dirty="0"/>
          </a:p>
        </p:txBody>
      </p:sp>
    </p:spTree>
    <p:extLst>
      <p:ext uri="{BB962C8B-B14F-4D97-AF65-F5344CB8AC3E}">
        <p14:creationId xmlns:p14="http://schemas.microsoft.com/office/powerpoint/2010/main" val="8661021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dirty="0"/>
              <a:t>Los nombres eran muy importantes en esa </a:t>
            </a:r>
            <a:r>
              <a:rPr lang="es-CO" sz="2400" dirty="0" smtClean="0"/>
              <a:t>época, </a:t>
            </a:r>
            <a:r>
              <a:rPr lang="es-CO" sz="2400" dirty="0"/>
              <a:t>ya que el nombre representaba el carácter de la persona. Ver nombres.</a:t>
            </a:r>
          </a:p>
        </p:txBody>
      </p:sp>
      <p:sp>
        <p:nvSpPr>
          <p:cNvPr id="3" name="2 Marcador de contenido"/>
          <p:cNvSpPr>
            <a:spLocks noGrp="1"/>
          </p:cNvSpPr>
          <p:nvPr>
            <p:ph idx="1"/>
          </p:nvPr>
        </p:nvSpPr>
        <p:spPr>
          <a:xfrm>
            <a:off x="457200" y="3933056"/>
            <a:ext cx="8229600" cy="2592288"/>
          </a:xfrm>
          <a:blipFill>
            <a:blip r:embed="rId2"/>
            <a:tile tx="0" ty="0" sx="100000" sy="100000" flip="none" algn="tl"/>
          </a:blipFill>
        </p:spPr>
        <p:txBody>
          <a:bodyPr>
            <a:normAutofit lnSpcReduction="10000"/>
          </a:bodyPr>
          <a:lstStyle/>
          <a:p>
            <a:pPr marL="114300" indent="0" algn="ctr">
              <a:buNone/>
            </a:pPr>
            <a:r>
              <a:rPr lang="es-CO" b="1" dirty="0" smtClean="0"/>
              <a:t>Me llama la atención que a partir de Caín pasaron siete generaciones para que el pecado aumentara sobre manera en el mundo de entonces en la familia de los incrédulos descendientes de Caín. Mientras en la familia de los fieles fue la séptima generación Enoc. Quien por su consagración a Dios fue trasladado al cielo sin experimentar la muerte.</a:t>
            </a:r>
            <a:endParaRPr lang="es-CO" b="1" dirty="0"/>
          </a:p>
        </p:txBody>
      </p:sp>
      <p:sp>
        <p:nvSpPr>
          <p:cNvPr id="4" name="3 Rectángulo"/>
          <p:cNvSpPr/>
          <p:nvPr/>
        </p:nvSpPr>
        <p:spPr>
          <a:xfrm>
            <a:off x="2627784" y="1889877"/>
            <a:ext cx="4572000" cy="1938992"/>
          </a:xfrm>
          <a:prstGeom prst="rect">
            <a:avLst/>
          </a:prstGeom>
        </p:spPr>
        <p:txBody>
          <a:bodyPr>
            <a:spAutoFit/>
          </a:bodyPr>
          <a:lstStyle/>
          <a:p>
            <a:r>
              <a:rPr lang="es-CO" sz="2000" dirty="0"/>
              <a:t>MOISES “Sacado de las aguas”</a:t>
            </a:r>
          </a:p>
          <a:p>
            <a:r>
              <a:rPr lang="es-CO" sz="2000" dirty="0"/>
              <a:t>JOSUE “salvación de Jehová”</a:t>
            </a:r>
          </a:p>
          <a:p>
            <a:r>
              <a:rPr lang="es-CO" sz="2000" dirty="0"/>
              <a:t>Aarón   «Iluminado, ilustrado»</a:t>
            </a:r>
          </a:p>
          <a:p>
            <a:r>
              <a:rPr lang="es-CO" sz="2000" dirty="0"/>
              <a:t>Abel  «Aliento o Vapor»</a:t>
            </a:r>
          </a:p>
          <a:p>
            <a:r>
              <a:rPr lang="es-CO" sz="2000" dirty="0"/>
              <a:t>Abraham – «Padre de Multitudes».</a:t>
            </a:r>
          </a:p>
          <a:p>
            <a:r>
              <a:rPr lang="es-CO" sz="2000" dirty="0"/>
              <a:t>Caín  «Adquisición» Etc. Etc.</a:t>
            </a:r>
          </a:p>
        </p:txBody>
      </p:sp>
    </p:spTree>
    <p:extLst>
      <p:ext uri="{BB962C8B-B14F-4D97-AF65-F5344CB8AC3E}">
        <p14:creationId xmlns:p14="http://schemas.microsoft.com/office/powerpoint/2010/main" val="214241762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911968393"/>
              </p:ext>
            </p:extLst>
          </p:nvPr>
        </p:nvGraphicFramePr>
        <p:xfrm>
          <a:off x="457200" y="1752600"/>
          <a:ext cx="8229600"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Rectángulo"/>
          <p:cNvSpPr/>
          <p:nvPr/>
        </p:nvSpPr>
        <p:spPr>
          <a:xfrm>
            <a:off x="323528" y="260648"/>
            <a:ext cx="8496944" cy="1200329"/>
          </a:xfrm>
          <a:prstGeom prst="rect">
            <a:avLst/>
          </a:prstGeom>
        </p:spPr>
        <p:txBody>
          <a:bodyPr wrap="square">
            <a:spAutoFit/>
          </a:bodyPr>
          <a:lstStyle/>
          <a:p>
            <a:pPr algn="ctr"/>
            <a:r>
              <a:rPr lang="es-CO" sz="2400" b="1" dirty="0"/>
              <a:t>De la </a:t>
            </a:r>
            <a:r>
              <a:rPr lang="es-CO" sz="2400" b="1" dirty="0" smtClean="0"/>
              <a:t>séptima generación </a:t>
            </a:r>
            <a:r>
              <a:rPr lang="es-CO" sz="2400" b="1" dirty="0"/>
              <a:t>de Caín, Gén.4:19. dice: </a:t>
            </a:r>
            <a:endParaRPr lang="es-CO" sz="2400" b="1" dirty="0" smtClean="0"/>
          </a:p>
          <a:p>
            <a:pPr algn="ctr"/>
            <a:r>
              <a:rPr lang="es-CO" sz="2400" b="1" dirty="0" smtClean="0"/>
              <a:t>Y </a:t>
            </a:r>
            <a:r>
              <a:rPr lang="es-CO" sz="2400" b="1" dirty="0"/>
              <a:t>Lamec tomó para sí dos mujeres; el nombre de la una fue Ada, y el nombre de la otra, Zila.</a:t>
            </a:r>
          </a:p>
        </p:txBody>
      </p:sp>
    </p:spTree>
    <p:extLst>
      <p:ext uri="{BB962C8B-B14F-4D97-AF65-F5344CB8AC3E}">
        <p14:creationId xmlns:p14="http://schemas.microsoft.com/office/powerpoint/2010/main" val="20564307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Observe los tres tipos de mujer</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628800"/>
            <a:ext cx="295232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4077072"/>
            <a:ext cx="2736304" cy="2547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1633339"/>
            <a:ext cx="2669124" cy="258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6085382" y="4221088"/>
            <a:ext cx="3058618" cy="2677656"/>
          </a:xfrm>
          <a:prstGeom prst="rect">
            <a:avLst/>
          </a:prstGeom>
        </p:spPr>
        <p:txBody>
          <a:bodyPr wrap="square">
            <a:spAutoFit/>
          </a:bodyPr>
          <a:lstStyle/>
          <a:p>
            <a:pPr algn="ctr"/>
            <a:r>
              <a:rPr lang="es-CO" sz="2400" dirty="0">
                <a:solidFill>
                  <a:srgbClr val="FF0000"/>
                </a:solidFill>
                <a:latin typeface="Agency FB" pitchFamily="34" charset="0"/>
              </a:rPr>
              <a:t>El efecto que produce los adornos y la pintura en el cuerpo de la mujer es que fomenta el orgullo centrado en el yo, en lugar de centrarse en Cristo nuestro </a:t>
            </a:r>
            <a:r>
              <a:rPr lang="es-CO" sz="2400" dirty="0" smtClean="0">
                <a:solidFill>
                  <a:srgbClr val="FF0000"/>
                </a:solidFill>
                <a:latin typeface="Agency FB" pitchFamily="34" charset="0"/>
              </a:rPr>
              <a:t>Salvador </a:t>
            </a:r>
            <a:r>
              <a:rPr lang="es-CO" sz="2400" dirty="0" smtClean="0">
                <a:latin typeface="Agency FB" pitchFamily="34" charset="0"/>
              </a:rPr>
              <a:t>(Apoc.17:4).</a:t>
            </a:r>
            <a:endParaRPr lang="es-CO" sz="2400" dirty="0">
              <a:latin typeface="Agency FB" pitchFamily="34" charset="0"/>
            </a:endParaRPr>
          </a:p>
        </p:txBody>
      </p:sp>
      <p:sp>
        <p:nvSpPr>
          <p:cNvPr id="4" name="3 Rectángulo"/>
          <p:cNvSpPr/>
          <p:nvPr/>
        </p:nvSpPr>
        <p:spPr>
          <a:xfrm>
            <a:off x="133049" y="4300780"/>
            <a:ext cx="3214815" cy="2308324"/>
          </a:xfrm>
          <a:prstGeom prst="rect">
            <a:avLst/>
          </a:prstGeom>
        </p:spPr>
        <p:txBody>
          <a:bodyPr wrap="square">
            <a:spAutoFit/>
          </a:bodyPr>
          <a:lstStyle/>
          <a:p>
            <a:pPr algn="ctr"/>
            <a:r>
              <a:rPr lang="es-CO" dirty="0"/>
              <a:t>En cambio, una mujer convertida esta despojada del yo, y su atención se centra es en Cristo su Salvador, vistiendo y adornándose decorosamente como lo dice </a:t>
            </a:r>
            <a:r>
              <a:rPr lang="es-CO" dirty="0">
                <a:solidFill>
                  <a:srgbClr val="FF0000"/>
                </a:solidFill>
              </a:rPr>
              <a:t>(1Ped.3:3-5). </a:t>
            </a:r>
          </a:p>
        </p:txBody>
      </p:sp>
      <p:sp>
        <p:nvSpPr>
          <p:cNvPr id="5" name="4 Rectángulo"/>
          <p:cNvSpPr/>
          <p:nvPr/>
        </p:nvSpPr>
        <p:spPr>
          <a:xfrm>
            <a:off x="3321399" y="1628800"/>
            <a:ext cx="2762769" cy="2554545"/>
          </a:xfrm>
          <a:prstGeom prst="rect">
            <a:avLst/>
          </a:prstGeom>
        </p:spPr>
        <p:txBody>
          <a:bodyPr wrap="square">
            <a:spAutoFit/>
          </a:bodyPr>
          <a:lstStyle/>
          <a:p>
            <a:pPr algn="ctr"/>
            <a:r>
              <a:rPr lang="es-CO" sz="2000" dirty="0">
                <a:latin typeface="Agency FB" pitchFamily="34" charset="0"/>
              </a:rPr>
              <a:t>Aquí se puede ver en esta mujer una mezcla de cristianismo y paganismo, lo cual no es aceptable delante de </a:t>
            </a:r>
            <a:r>
              <a:rPr lang="es-CO" sz="2000" dirty="0" smtClean="0">
                <a:latin typeface="Agency FB" pitchFamily="34" charset="0"/>
              </a:rPr>
              <a:t>Dios, </a:t>
            </a:r>
            <a:r>
              <a:rPr lang="es-CO" sz="2000" dirty="0">
                <a:latin typeface="Agency FB" pitchFamily="34" charset="0"/>
              </a:rPr>
              <a:t>el cual dice: «sed santos porque Yo Soy Santo, y os he separado de los pueblos para seáis míos» </a:t>
            </a:r>
            <a:r>
              <a:rPr lang="es-CO" sz="2000" dirty="0">
                <a:solidFill>
                  <a:srgbClr val="FF0000"/>
                </a:solidFill>
                <a:latin typeface="Agency FB" pitchFamily="34" charset="0"/>
              </a:rPr>
              <a:t>(Lev.20:26).</a:t>
            </a:r>
          </a:p>
        </p:txBody>
      </p:sp>
    </p:spTree>
    <p:extLst>
      <p:ext uri="{BB962C8B-B14F-4D97-AF65-F5344CB8AC3E}">
        <p14:creationId xmlns:p14="http://schemas.microsoft.com/office/powerpoint/2010/main" val="40129132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cap="none" dirty="0" smtClean="0"/>
              <a:t>DIOS EXIGÍA QUE LAS HIJAS DE DIOS NO UTILIZARAN JOYAS NI MAQUILLAJE</a:t>
            </a:r>
            <a:endParaRPr lang="es-CO" cap="none" dirty="0"/>
          </a:p>
        </p:txBody>
      </p:sp>
      <p:sp>
        <p:nvSpPr>
          <p:cNvPr id="3" name="2 Marcador de contenido"/>
          <p:cNvSpPr>
            <a:spLocks noGrp="1"/>
          </p:cNvSpPr>
          <p:nvPr>
            <p:ph idx="1"/>
          </p:nvPr>
        </p:nvSpPr>
        <p:spPr>
          <a:xfrm>
            <a:off x="3203848" y="1752601"/>
            <a:ext cx="5472608" cy="2180456"/>
          </a:xfrm>
        </p:spPr>
        <p:txBody>
          <a:bodyPr>
            <a:normAutofit/>
          </a:bodyPr>
          <a:lstStyle/>
          <a:p>
            <a:pPr marL="114300" indent="0" algn="ctr">
              <a:buNone/>
            </a:pPr>
            <a:r>
              <a:rPr lang="es-CO" dirty="0" smtClean="0"/>
              <a:t>Lea estos textos:</a:t>
            </a:r>
          </a:p>
          <a:p>
            <a:pPr marL="114300" indent="0" algn="ctr">
              <a:buNone/>
            </a:pPr>
            <a:r>
              <a:rPr lang="es-CO" dirty="0" smtClean="0"/>
              <a:t>Éxo.33:3-6.</a:t>
            </a:r>
          </a:p>
          <a:p>
            <a:pPr marL="114300" indent="0" algn="ctr">
              <a:buNone/>
            </a:pPr>
            <a:r>
              <a:rPr lang="es-CO" dirty="0" smtClean="0"/>
              <a:t>Jer.4:30.</a:t>
            </a:r>
          </a:p>
          <a:p>
            <a:pPr marL="114300" indent="0" algn="ctr">
              <a:buNone/>
            </a:pPr>
            <a:r>
              <a:rPr lang="es-CO" dirty="0" smtClean="0"/>
              <a:t>Oseas 2:13.</a:t>
            </a:r>
          </a:p>
          <a:p>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700808"/>
            <a:ext cx="1866900" cy="234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437112"/>
            <a:ext cx="6408712" cy="1938992"/>
          </a:xfrm>
          <a:prstGeom prst="rect">
            <a:avLst/>
          </a:prstGeom>
        </p:spPr>
        <p:txBody>
          <a:bodyPr wrap="square">
            <a:spAutoFit/>
          </a:bodyPr>
          <a:lstStyle/>
          <a:p>
            <a:r>
              <a:rPr lang="es-CO" sz="2400" dirty="0"/>
              <a:t>Note que el </a:t>
            </a:r>
            <a:r>
              <a:rPr lang="es-CO" sz="2400" dirty="0" smtClean="0"/>
              <a:t>hijo de </a:t>
            </a:r>
            <a:r>
              <a:rPr lang="es-CO" sz="2400" dirty="0"/>
              <a:t>Ada, fue el inventor de la </a:t>
            </a:r>
            <a:r>
              <a:rPr lang="es-CO" sz="2400" dirty="0" smtClean="0"/>
              <a:t>flauta Gén.4:21</a:t>
            </a:r>
            <a:r>
              <a:rPr lang="es-CO" sz="2400" dirty="0"/>
              <a:t>, lo que relaciona la «hermosura» de las hijas de los hombres con la pintura y la </a:t>
            </a:r>
            <a:r>
              <a:rPr lang="es-CO" sz="2400" dirty="0" smtClean="0"/>
              <a:t>música </a:t>
            </a:r>
            <a:r>
              <a:rPr lang="es-CO" sz="2400" dirty="0"/>
              <a:t>que por su puesto tiene que ver con el </a:t>
            </a:r>
            <a:r>
              <a:rPr lang="es-CO" sz="2400" dirty="0" smtClean="0"/>
              <a:t>baile.</a:t>
            </a:r>
            <a:endParaRPr lang="es-CO" sz="2400"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799" y="4029869"/>
            <a:ext cx="1752600" cy="260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1921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1000" fill="hold"/>
                                        <p:tgtEl>
                                          <p:spTgt spid="2052"/>
                                        </p:tgtEl>
                                        <p:attrNameLst>
                                          <p:attrName>ppt_w</p:attrName>
                                        </p:attrNameLst>
                                      </p:cBhvr>
                                      <p:tavLst>
                                        <p:tav tm="0">
                                          <p:val>
                                            <p:fltVal val="0"/>
                                          </p:val>
                                        </p:tav>
                                        <p:tav tm="100000">
                                          <p:val>
                                            <p:strVal val="#ppt_w"/>
                                          </p:val>
                                        </p:tav>
                                      </p:tavLst>
                                    </p:anim>
                                    <p:anim calcmode="lin" valueType="num">
                                      <p:cBhvr>
                                        <p:cTn id="14" dur="1000" fill="hold"/>
                                        <p:tgtEl>
                                          <p:spTgt spid="2052"/>
                                        </p:tgtEl>
                                        <p:attrNameLst>
                                          <p:attrName>ppt_h</p:attrName>
                                        </p:attrNameLst>
                                      </p:cBhvr>
                                      <p:tavLst>
                                        <p:tav tm="0">
                                          <p:val>
                                            <p:fltVal val="0"/>
                                          </p:val>
                                        </p:tav>
                                        <p:tav tm="100000">
                                          <p:val>
                                            <p:strVal val="#ppt_h"/>
                                          </p:val>
                                        </p:tav>
                                      </p:tavLst>
                                    </p:anim>
                                    <p:anim calcmode="lin" valueType="num">
                                      <p:cBhvr>
                                        <p:cTn id="15" dur="1000" fill="hold"/>
                                        <p:tgtEl>
                                          <p:spTgt spid="2052"/>
                                        </p:tgtEl>
                                        <p:attrNameLst>
                                          <p:attrName>style.rotation</p:attrName>
                                        </p:attrNameLst>
                                      </p:cBhvr>
                                      <p:tavLst>
                                        <p:tav tm="0">
                                          <p:val>
                                            <p:fltVal val="90"/>
                                          </p:val>
                                        </p:tav>
                                        <p:tav tm="100000">
                                          <p:val>
                                            <p:fltVal val="0"/>
                                          </p:val>
                                        </p:tav>
                                      </p:tavLst>
                                    </p:anim>
                                    <p:animEffect transition="in" filter="fade">
                                      <p:cBhvr>
                                        <p:cTn id="16"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772817"/>
            <a:ext cx="8495778" cy="1944216"/>
          </a:xfrm>
        </p:spPr>
        <p:txBody>
          <a:bodyPr>
            <a:normAutofit lnSpcReduction="10000"/>
          </a:bodyPr>
          <a:lstStyle/>
          <a:p>
            <a:endParaRPr lang="es-CO" dirty="0"/>
          </a:p>
          <a:p>
            <a:pPr marL="114300" indent="0">
              <a:buNone/>
            </a:pPr>
            <a:r>
              <a:rPr lang="es-CO" dirty="0"/>
              <a:t>E</a:t>
            </a:r>
            <a:r>
              <a:rPr lang="es-CO" dirty="0" smtClean="0"/>
              <a:t>s en la genealogía de los incrédulos descendientes de Caín donde se menciona los nombres de las mujeres, mientras que en la genealogía de los hijos de Dios» no se las menciona. </a:t>
            </a:r>
          </a:p>
        </p:txBody>
      </p:sp>
      <p:sp>
        <p:nvSpPr>
          <p:cNvPr id="4" name="3 Rectángulo"/>
          <p:cNvSpPr/>
          <p:nvPr/>
        </p:nvSpPr>
        <p:spPr>
          <a:xfrm>
            <a:off x="251520" y="260648"/>
            <a:ext cx="7488832" cy="1477328"/>
          </a:xfrm>
          <a:prstGeom prst="rect">
            <a:avLst/>
          </a:prstGeom>
        </p:spPr>
        <p:txBody>
          <a:bodyPr wrap="square">
            <a:spAutoFit/>
          </a:bodyPr>
          <a:lstStyle/>
          <a:p>
            <a:r>
              <a:rPr lang="es-CO" b="1" dirty="0" smtClean="0">
                <a:solidFill>
                  <a:srgbClr val="FF0000"/>
                </a:solidFill>
              </a:rPr>
              <a:t>Gén.4:22.</a:t>
            </a:r>
            <a:r>
              <a:rPr lang="es-CO" dirty="0" smtClean="0"/>
              <a:t> Dice: A </a:t>
            </a:r>
            <a:r>
              <a:rPr lang="es-CO" dirty="0"/>
              <a:t>su vez Zila engendró </a:t>
            </a:r>
            <a:r>
              <a:rPr lang="es-CO" dirty="0" smtClean="0"/>
              <a:t>a Naama</a:t>
            </a:r>
            <a:r>
              <a:rPr lang="es-CO" dirty="0"/>
              <a:t>. Su nombre significa "la bella" , "la agradable», «hermosa», lo que refleja la mentalidad mundana de los cainitas que buscaban la belleza </a:t>
            </a:r>
            <a:r>
              <a:rPr lang="es-CO" dirty="0" smtClean="0"/>
              <a:t>física antes </a:t>
            </a:r>
            <a:r>
              <a:rPr lang="es-CO" dirty="0"/>
              <a:t>que el carácter como la principal atracción en las mujeres.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154" y="199212"/>
            <a:ext cx="1512168" cy="1538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391322" y="4149080"/>
            <a:ext cx="4572000" cy="1938992"/>
          </a:xfrm>
          <a:prstGeom prst="rect">
            <a:avLst/>
          </a:prstGeom>
        </p:spPr>
        <p:txBody>
          <a:bodyPr>
            <a:spAutoFit/>
          </a:bodyPr>
          <a:lstStyle/>
          <a:p>
            <a:r>
              <a:rPr lang="es-CO" sz="2400" dirty="0"/>
              <a:t>Los </a:t>
            </a:r>
            <a:r>
              <a:rPr lang="es-CO" sz="2400" dirty="0" smtClean="0"/>
              <a:t>hijos e hijas de </a:t>
            </a:r>
            <a:r>
              <a:rPr lang="es-CO" sz="2400" dirty="0"/>
              <a:t>los hombre le dedicaban más atención a la </a:t>
            </a:r>
            <a:r>
              <a:rPr lang="es-CO" sz="2400" dirty="0" smtClean="0"/>
              <a:t>apariencia </a:t>
            </a:r>
            <a:r>
              <a:rPr lang="es-CO" sz="2400" dirty="0"/>
              <a:t>externa, lo que era la causa de corrupción </a:t>
            </a:r>
            <a:r>
              <a:rPr lang="es-CO" sz="2400" dirty="0">
                <a:solidFill>
                  <a:srgbClr val="FF0000"/>
                </a:solidFill>
              </a:rPr>
              <a:t>(Gén.6:12).</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247038"/>
            <a:ext cx="2619375" cy="2062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16182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1028"/>
                                        </p:tgtEl>
                                        <p:attrNameLst>
                                          <p:attrName>style.visibility</p:attrName>
                                        </p:attrNameLst>
                                      </p:cBhvr>
                                      <p:to>
                                        <p:strVal val="visible"/>
                                      </p:to>
                                    </p:set>
                                    <p:anim calcmode="lin" valueType="num">
                                      <p:cBhvr>
                                        <p:cTn id="17" dur="500" fill="hold"/>
                                        <p:tgtEl>
                                          <p:spTgt spid="1028"/>
                                        </p:tgtEl>
                                        <p:attrNameLst>
                                          <p:attrName>ppt_w</p:attrName>
                                        </p:attrNameLst>
                                      </p:cBhvr>
                                      <p:tavLst>
                                        <p:tav tm="0">
                                          <p:val>
                                            <p:fltVal val="0"/>
                                          </p:val>
                                        </p:tav>
                                        <p:tav tm="100000">
                                          <p:val>
                                            <p:strVal val="#ppt_w"/>
                                          </p:val>
                                        </p:tav>
                                      </p:tavLst>
                                    </p:anim>
                                    <p:anim calcmode="lin" valueType="num">
                                      <p:cBhvr>
                                        <p:cTn id="18" dur="500" fill="hold"/>
                                        <p:tgtEl>
                                          <p:spTgt spid="1028"/>
                                        </p:tgtEl>
                                        <p:attrNameLst>
                                          <p:attrName>ppt_h</p:attrName>
                                        </p:attrNameLst>
                                      </p:cBhvr>
                                      <p:tavLst>
                                        <p:tav tm="0">
                                          <p:val>
                                            <p:fltVal val="0"/>
                                          </p:val>
                                        </p:tav>
                                        <p:tav tm="100000">
                                          <p:val>
                                            <p:strVal val="#ppt_h"/>
                                          </p:val>
                                        </p:tav>
                                      </p:tavLst>
                                    </p:anim>
                                    <p:animEffect transition="in" filter="fade">
                                      <p:cBhvr>
                                        <p:cTn id="19"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cap="none" dirty="0">
                <a:solidFill>
                  <a:srgbClr val="FF0000"/>
                </a:solidFill>
              </a:rPr>
              <a:t>E</a:t>
            </a:r>
            <a:r>
              <a:rPr lang="es-CO" sz="2400" cap="none" dirty="0" smtClean="0">
                <a:solidFill>
                  <a:srgbClr val="FF0000"/>
                </a:solidFill>
              </a:rPr>
              <a:t>ster 1:11</a:t>
            </a:r>
            <a:r>
              <a:rPr lang="es-CO" sz="2400" cap="none" dirty="0" smtClean="0"/>
              <a:t>. 11 que trajesen a la reina </a:t>
            </a:r>
            <a:r>
              <a:rPr lang="es-CO" sz="2400" cap="none" dirty="0"/>
              <a:t>V</a:t>
            </a:r>
            <a:r>
              <a:rPr lang="es-CO" sz="2400" cap="none" dirty="0" smtClean="0"/>
              <a:t>asti a la presencia del rey con la corona regia, para mostrar a los pueblos y a los príncipes su belleza; porque era hermosa.</a:t>
            </a:r>
            <a:endParaRPr lang="es-CO" sz="2400" cap="none" dirty="0"/>
          </a:p>
        </p:txBody>
      </p:sp>
      <p:sp>
        <p:nvSpPr>
          <p:cNvPr id="3" name="2 Marcador de contenido"/>
          <p:cNvSpPr>
            <a:spLocks noGrp="1"/>
          </p:cNvSpPr>
          <p:nvPr>
            <p:ph idx="1"/>
          </p:nvPr>
        </p:nvSpPr>
        <p:spPr>
          <a:xfrm>
            <a:off x="457200" y="1752600"/>
            <a:ext cx="8363272" cy="1100336"/>
          </a:xfrm>
        </p:spPr>
        <p:txBody>
          <a:bodyPr>
            <a:normAutofit/>
          </a:bodyPr>
          <a:lstStyle/>
          <a:p>
            <a:pPr marL="114300" indent="0">
              <a:buNone/>
            </a:pPr>
            <a:r>
              <a:rPr lang="es-CO" dirty="0" smtClean="0"/>
              <a:t>El obedecer a Dios tiene mucho que ver con la santidad de los hijos de Dios en tiempos finales:</a:t>
            </a:r>
          </a:p>
        </p:txBody>
      </p:sp>
      <p:sp>
        <p:nvSpPr>
          <p:cNvPr id="4" name="3 Rectángulo"/>
          <p:cNvSpPr/>
          <p:nvPr/>
        </p:nvSpPr>
        <p:spPr>
          <a:xfrm>
            <a:off x="197375" y="3284984"/>
            <a:ext cx="5139525" cy="3231654"/>
          </a:xfrm>
          <a:prstGeom prst="rect">
            <a:avLst/>
          </a:prstGeom>
        </p:spPr>
        <p:txBody>
          <a:bodyPr wrap="square">
            <a:spAutoFit/>
          </a:bodyPr>
          <a:lstStyle/>
          <a:p>
            <a:pPr algn="ctr"/>
            <a:r>
              <a:rPr lang="es-CO" sz="2400" b="1" dirty="0">
                <a:solidFill>
                  <a:srgbClr val="FF0000"/>
                </a:solidFill>
              </a:rPr>
              <a:t>Apoc.14:4,</a:t>
            </a:r>
            <a:r>
              <a:rPr lang="es-CO" sz="2400" dirty="0"/>
              <a:t>5</a:t>
            </a:r>
            <a:r>
              <a:rPr lang="es-CO" sz="2000" dirty="0"/>
              <a:t>. Estos son los que no se contaminaron con mujeres (iglesia que tienen de paganismo), pues son vírgenes. Estos son los que siguen al Cordero por dondequiera que va. Estos fueron redimidos de entre los hombres como primicias para Dios y para el Cordero; 5 y en sus bocas no fue hallada mentira, pues son sin mancha delante del trono de Dios</a:t>
            </a:r>
          </a:p>
        </p:txBody>
      </p:sp>
      <p:sp>
        <p:nvSpPr>
          <p:cNvPr id="5" name="4 Rectángulo"/>
          <p:cNvSpPr/>
          <p:nvPr/>
        </p:nvSpPr>
        <p:spPr>
          <a:xfrm>
            <a:off x="5220072" y="4670374"/>
            <a:ext cx="3898333" cy="1754326"/>
          </a:xfrm>
          <a:prstGeom prst="rect">
            <a:avLst/>
          </a:prstGeom>
        </p:spPr>
        <p:txBody>
          <a:bodyPr wrap="square">
            <a:spAutoFit/>
          </a:bodyPr>
          <a:lstStyle/>
          <a:p>
            <a:pPr algn="ctr"/>
            <a:r>
              <a:rPr lang="es-CO" dirty="0" smtClean="0"/>
              <a:t>La mujer de Apoc.12, </a:t>
            </a:r>
            <a:r>
              <a:rPr lang="es-CO" dirty="0"/>
              <a:t>vestida del sol, representa a la iglesia pura y santa tanto del A. testamento como del N. Testamento hasta la segunda venida de </a:t>
            </a:r>
            <a:r>
              <a:rPr lang="es-CO" dirty="0" smtClean="0"/>
              <a:t>Cristo, lea </a:t>
            </a:r>
            <a:r>
              <a:rPr lang="es-CO" b="1" dirty="0" smtClean="0">
                <a:solidFill>
                  <a:srgbClr val="FF0000"/>
                </a:solidFill>
              </a:rPr>
              <a:t>(Apoc.12:17; 14:12; Exo.20:3-17).</a:t>
            </a:r>
            <a:endParaRPr lang="es-CO" b="1" dirty="0">
              <a:solidFill>
                <a:srgbClr val="FF0000"/>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564903"/>
            <a:ext cx="1584176" cy="210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52952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par>
                                <p:cTn id="21" presetID="14" presetClass="entr" presetSubtype="10"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randombar(horizontal)">
                                      <p:cBhvr>
                                        <p:cTn id="23"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1600" b="1" dirty="0"/>
              <a:t>Mientras que la característica de </a:t>
            </a:r>
            <a:r>
              <a:rPr lang="es-CO" sz="1600" b="1" dirty="0" smtClean="0"/>
              <a:t>los </a:t>
            </a:r>
            <a:r>
              <a:rPr lang="es-CO" sz="1600" b="1" dirty="0"/>
              <a:t>desobedientes está reflejada en la mujer de </a:t>
            </a:r>
            <a:r>
              <a:rPr lang="es-CO" sz="1600" b="1" dirty="0">
                <a:solidFill>
                  <a:srgbClr val="FF0000"/>
                </a:solidFill>
              </a:rPr>
              <a:t>(Apoc.17:4,5). </a:t>
            </a:r>
            <a:r>
              <a:rPr lang="es-CO" sz="1600" b="1" dirty="0" smtClean="0"/>
              <a:t> </a:t>
            </a:r>
            <a:r>
              <a:rPr lang="es-CO" sz="1600" b="1" dirty="0"/>
              <a:t>Y la mujer estaba vestida de púrpura y escarlata, y adornada de oro de piedras preciosas y de perlas, y tenía en la mano un cáliz de oro lleno de abominaciones y de la inmundicia de su fornicación; </a:t>
            </a:r>
          </a:p>
        </p:txBody>
      </p:sp>
      <p:sp>
        <p:nvSpPr>
          <p:cNvPr id="3" name="2 Marcador de contenido"/>
          <p:cNvSpPr>
            <a:spLocks noGrp="1"/>
          </p:cNvSpPr>
          <p:nvPr>
            <p:ph idx="1"/>
          </p:nvPr>
        </p:nvSpPr>
        <p:spPr>
          <a:xfrm>
            <a:off x="395536" y="1988841"/>
            <a:ext cx="6624736" cy="2088232"/>
          </a:xfrm>
        </p:spPr>
        <p:txBody>
          <a:bodyPr>
            <a:normAutofit/>
          </a:bodyPr>
          <a:lstStyle/>
          <a:p>
            <a:pPr marL="114300" indent="0" algn="ctr">
              <a:buNone/>
            </a:pPr>
            <a:r>
              <a:rPr lang="es-CO" dirty="0" smtClean="0"/>
              <a:t>5 </a:t>
            </a:r>
            <a:r>
              <a:rPr lang="es-CO" dirty="0"/>
              <a:t>y en su frente un nombre escrito, un misterio: BABILONIA LA GRANDE, LA MADRE DE LAS RAMERAS Y DE LAS ABOMINACIONES DE LA TIERRA</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1988840"/>
            <a:ext cx="1627634"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87824" y="4384737"/>
            <a:ext cx="5616624" cy="1938992"/>
          </a:xfrm>
          <a:prstGeom prst="rect">
            <a:avLst/>
          </a:prstGeom>
        </p:spPr>
        <p:txBody>
          <a:bodyPr wrap="square">
            <a:spAutoFit/>
          </a:bodyPr>
          <a:lstStyle/>
          <a:p>
            <a:pPr algn="ctr"/>
            <a:r>
              <a:rPr lang="es-CO" sz="2400" dirty="0"/>
              <a:t>Estas mujeres en sus </a:t>
            </a:r>
            <a:r>
              <a:rPr lang="es-CO" sz="2400" dirty="0" smtClean="0"/>
              <a:t>atavíos </a:t>
            </a:r>
            <a:r>
              <a:rPr lang="es-CO" sz="2400" dirty="0"/>
              <a:t>se parecen más a un </a:t>
            </a:r>
            <a:r>
              <a:rPr lang="es-CO" sz="2400" dirty="0" smtClean="0"/>
              <a:t>árbol </a:t>
            </a:r>
            <a:r>
              <a:rPr lang="es-CO" sz="2400" dirty="0"/>
              <a:t>de </a:t>
            </a:r>
            <a:r>
              <a:rPr lang="es-CO" sz="2400" dirty="0" smtClean="0"/>
              <a:t>navidad que a la bella Eva que Dios creó. Que </a:t>
            </a:r>
            <a:r>
              <a:rPr lang="es-CO" sz="2400" dirty="0"/>
              <a:t>ya asta algunos hombre se </a:t>
            </a:r>
            <a:r>
              <a:rPr lang="es-CO" sz="2400" dirty="0" smtClean="0"/>
              <a:t>atavían </a:t>
            </a:r>
            <a:r>
              <a:rPr lang="es-CO" sz="2400" dirty="0"/>
              <a:t>con aretes y </a:t>
            </a:r>
            <a:r>
              <a:rPr lang="es-CO" sz="2400" dirty="0" smtClean="0"/>
              <a:t>Pirsin.</a:t>
            </a:r>
            <a:endParaRPr lang="es-CO" sz="2400"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177515"/>
            <a:ext cx="1895475" cy="2419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26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par>
                                <p:cTn id="19" presetID="31" presetClass="entr" presetSubtype="0" fill="hold" nodeType="withEffect">
                                  <p:stCondLst>
                                    <p:cond delay="0"/>
                                  </p:stCondLst>
                                  <p:childTnLst>
                                    <p:set>
                                      <p:cBhvr>
                                        <p:cTn id="20" dur="1" fill="hold">
                                          <p:stCondLst>
                                            <p:cond delay="0"/>
                                          </p:stCondLst>
                                        </p:cTn>
                                        <p:tgtEl>
                                          <p:spTgt spid="3075"/>
                                        </p:tgtEl>
                                        <p:attrNameLst>
                                          <p:attrName>style.visibility</p:attrName>
                                        </p:attrNameLst>
                                      </p:cBhvr>
                                      <p:to>
                                        <p:strVal val="visible"/>
                                      </p:to>
                                    </p:set>
                                    <p:anim calcmode="lin" valueType="num">
                                      <p:cBhvr>
                                        <p:cTn id="21" dur="1000" fill="hold"/>
                                        <p:tgtEl>
                                          <p:spTgt spid="3075"/>
                                        </p:tgtEl>
                                        <p:attrNameLst>
                                          <p:attrName>ppt_w</p:attrName>
                                        </p:attrNameLst>
                                      </p:cBhvr>
                                      <p:tavLst>
                                        <p:tav tm="0">
                                          <p:val>
                                            <p:fltVal val="0"/>
                                          </p:val>
                                        </p:tav>
                                        <p:tav tm="100000">
                                          <p:val>
                                            <p:strVal val="#ppt_w"/>
                                          </p:val>
                                        </p:tav>
                                      </p:tavLst>
                                    </p:anim>
                                    <p:anim calcmode="lin" valueType="num">
                                      <p:cBhvr>
                                        <p:cTn id="22" dur="1000" fill="hold"/>
                                        <p:tgtEl>
                                          <p:spTgt spid="3075"/>
                                        </p:tgtEl>
                                        <p:attrNameLst>
                                          <p:attrName>ppt_h</p:attrName>
                                        </p:attrNameLst>
                                      </p:cBhvr>
                                      <p:tavLst>
                                        <p:tav tm="0">
                                          <p:val>
                                            <p:fltVal val="0"/>
                                          </p:val>
                                        </p:tav>
                                        <p:tav tm="100000">
                                          <p:val>
                                            <p:strVal val="#ppt_h"/>
                                          </p:val>
                                        </p:tav>
                                      </p:tavLst>
                                    </p:anim>
                                    <p:anim calcmode="lin" valueType="num">
                                      <p:cBhvr>
                                        <p:cTn id="23" dur="1000" fill="hold"/>
                                        <p:tgtEl>
                                          <p:spTgt spid="3075"/>
                                        </p:tgtEl>
                                        <p:attrNameLst>
                                          <p:attrName>style.rotation</p:attrName>
                                        </p:attrNameLst>
                                      </p:cBhvr>
                                      <p:tavLst>
                                        <p:tav tm="0">
                                          <p:val>
                                            <p:fltVal val="90"/>
                                          </p:val>
                                        </p:tav>
                                        <p:tav tm="100000">
                                          <p:val>
                                            <p:fltVal val="0"/>
                                          </p:val>
                                        </p:tav>
                                      </p:tavLst>
                                    </p:anim>
                                    <p:animEffect transition="in" filter="fade">
                                      <p:cBhvr>
                                        <p:cTn id="24"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¿Cuál es el atavió recomendado por Dios para sus hijas?</a:t>
            </a:r>
          </a:p>
        </p:txBody>
      </p:sp>
      <p:sp>
        <p:nvSpPr>
          <p:cNvPr id="3" name="2 Marcador de contenido"/>
          <p:cNvSpPr>
            <a:spLocks noGrp="1"/>
          </p:cNvSpPr>
          <p:nvPr>
            <p:ph idx="1"/>
          </p:nvPr>
        </p:nvSpPr>
        <p:spPr>
          <a:xfrm>
            <a:off x="457200" y="1752600"/>
            <a:ext cx="5626968" cy="2843411"/>
          </a:xfrm>
        </p:spPr>
        <p:txBody>
          <a:bodyPr>
            <a:normAutofit/>
          </a:bodyPr>
          <a:lstStyle/>
          <a:p>
            <a:pPr marL="114300" indent="0" algn="ctr">
              <a:buNone/>
            </a:pPr>
            <a:r>
              <a:rPr lang="es-CO" b="1" dirty="0" smtClean="0">
                <a:solidFill>
                  <a:srgbClr val="FF0000"/>
                </a:solidFill>
              </a:rPr>
              <a:t>1 Tim.2:9,10</a:t>
            </a:r>
            <a:r>
              <a:rPr lang="es-CO" dirty="0"/>
              <a:t>. </a:t>
            </a:r>
            <a:r>
              <a:rPr lang="es-CO" dirty="0" smtClean="0"/>
              <a:t>Asimismo </a:t>
            </a:r>
            <a:r>
              <a:rPr lang="es-CO" dirty="0"/>
              <a:t>que las mujeres se atavíen de ropa decorosa, con pudor y modestia; no con peinado ostentoso, ni oro, ni perlas, ni </a:t>
            </a:r>
            <a:r>
              <a:rPr lang="es-CO" dirty="0" smtClean="0"/>
              <a:t>vestidos costosos.</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914273"/>
            <a:ext cx="2592288" cy="2679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547664" y="4869160"/>
            <a:ext cx="5328592" cy="1384995"/>
          </a:xfrm>
          <a:prstGeom prst="rect">
            <a:avLst/>
          </a:prstGeom>
        </p:spPr>
        <p:txBody>
          <a:bodyPr wrap="square">
            <a:spAutoFit/>
          </a:bodyPr>
          <a:lstStyle/>
          <a:p>
            <a:pPr algn="ctr"/>
            <a:r>
              <a:rPr lang="es-CO" sz="2800" dirty="0" smtClean="0"/>
              <a:t>10 </a:t>
            </a:r>
            <a:r>
              <a:rPr lang="es-CO" sz="2800" dirty="0"/>
              <a:t>sino con buenas obras, como corresponde a mujeres que profesan piedad</a:t>
            </a:r>
          </a:p>
        </p:txBody>
      </p:sp>
    </p:spTree>
    <p:extLst>
      <p:ext uri="{BB962C8B-B14F-4D97-AF65-F5344CB8AC3E}">
        <p14:creationId xmlns:p14="http://schemas.microsoft.com/office/powerpoint/2010/main" val="334273022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p:cTn id="23" dur="1000" fill="hold"/>
                                        <p:tgtEl>
                                          <p:spTgt spid="1026"/>
                                        </p:tgtEl>
                                        <p:attrNameLst>
                                          <p:attrName>ppt_w</p:attrName>
                                        </p:attrNameLst>
                                      </p:cBhvr>
                                      <p:tavLst>
                                        <p:tav tm="0">
                                          <p:val>
                                            <p:fltVal val="0"/>
                                          </p:val>
                                        </p:tav>
                                        <p:tav tm="100000">
                                          <p:val>
                                            <p:strVal val="#ppt_w"/>
                                          </p:val>
                                        </p:tav>
                                      </p:tavLst>
                                    </p:anim>
                                    <p:anim calcmode="lin" valueType="num">
                                      <p:cBhvr>
                                        <p:cTn id="24" dur="1000" fill="hold"/>
                                        <p:tgtEl>
                                          <p:spTgt spid="1026"/>
                                        </p:tgtEl>
                                        <p:attrNameLst>
                                          <p:attrName>ppt_h</p:attrName>
                                        </p:attrNameLst>
                                      </p:cBhvr>
                                      <p:tavLst>
                                        <p:tav tm="0">
                                          <p:val>
                                            <p:fltVal val="0"/>
                                          </p:val>
                                        </p:tav>
                                        <p:tav tm="100000">
                                          <p:val>
                                            <p:strVal val="#ppt_h"/>
                                          </p:val>
                                        </p:tav>
                                      </p:tavLst>
                                    </p:anim>
                                    <p:anim calcmode="lin" valueType="num">
                                      <p:cBhvr>
                                        <p:cTn id="25" dur="1000" fill="hold"/>
                                        <p:tgtEl>
                                          <p:spTgt spid="1026"/>
                                        </p:tgtEl>
                                        <p:attrNameLst>
                                          <p:attrName>style.rotation</p:attrName>
                                        </p:attrNameLst>
                                      </p:cBhvr>
                                      <p:tavLst>
                                        <p:tav tm="0">
                                          <p:val>
                                            <p:fltVal val="90"/>
                                          </p:val>
                                        </p:tav>
                                        <p:tav tm="100000">
                                          <p:val>
                                            <p:fltVal val="0"/>
                                          </p:val>
                                        </p:tav>
                                      </p:tavLst>
                                    </p:anim>
                                    <p:animEffect transition="in" filter="fade">
                                      <p:cBhvr>
                                        <p:cTn id="2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408372"/>
            <a:ext cx="8568952" cy="1039427"/>
          </a:xfrm>
        </p:spPr>
        <p:txBody>
          <a:bodyPr>
            <a:noAutofit/>
          </a:bodyPr>
          <a:lstStyle/>
          <a:p>
            <a:r>
              <a:rPr lang="es-CO" sz="1800" b="1" dirty="0" smtClean="0">
                <a:solidFill>
                  <a:srgbClr val="FF0000"/>
                </a:solidFill>
              </a:rPr>
              <a:t>1 </a:t>
            </a:r>
            <a:r>
              <a:rPr lang="es-CO" sz="1800" b="1" dirty="0">
                <a:solidFill>
                  <a:srgbClr val="FF0000"/>
                </a:solidFill>
              </a:rPr>
              <a:t>Ped.3:1-5</a:t>
            </a:r>
            <a:r>
              <a:rPr lang="es-CO" sz="1800" dirty="0"/>
              <a:t>. Asimismo vosotras, mujeres, estad sujetas a vuestros maridos; para que también los que no creen a la palabra, sean ganados sin palabra por la conducta de sus esposas, 2 considerando vuestra conducta casta y respetuosa. </a:t>
            </a:r>
          </a:p>
        </p:txBody>
      </p:sp>
      <p:sp>
        <p:nvSpPr>
          <p:cNvPr id="3" name="2 Marcador de contenido"/>
          <p:cNvSpPr>
            <a:spLocks noGrp="1"/>
          </p:cNvSpPr>
          <p:nvPr>
            <p:ph idx="1"/>
          </p:nvPr>
        </p:nvSpPr>
        <p:spPr>
          <a:xfrm>
            <a:off x="457200" y="1752600"/>
            <a:ext cx="8229600" cy="4844752"/>
          </a:xfrm>
          <a:blipFill>
            <a:blip r:embed="rId2"/>
            <a:tile tx="0" ty="0" sx="100000" sy="100000" flip="none" algn="tl"/>
          </a:blipFill>
        </p:spPr>
        <p:txBody>
          <a:bodyPr>
            <a:noAutofit/>
          </a:bodyPr>
          <a:lstStyle/>
          <a:p>
            <a:pPr marL="114300" indent="0" algn="ctr">
              <a:buNone/>
            </a:pPr>
            <a:endParaRPr lang="es-CO" sz="2800" dirty="0" smtClean="0"/>
          </a:p>
          <a:p>
            <a:pPr marL="114300" indent="0" algn="ctr">
              <a:buNone/>
            </a:pPr>
            <a:r>
              <a:rPr lang="es-CO" sz="2800" dirty="0" smtClean="0">
                <a:solidFill>
                  <a:schemeClr val="bg1"/>
                </a:solidFill>
                <a:latin typeface="Algerian" pitchFamily="82" charset="0"/>
              </a:rPr>
              <a:t>3 </a:t>
            </a:r>
            <a:r>
              <a:rPr lang="es-CO" sz="2800" dirty="0">
                <a:solidFill>
                  <a:schemeClr val="bg1"/>
                </a:solidFill>
                <a:latin typeface="Algerian" pitchFamily="82" charset="0"/>
              </a:rPr>
              <a:t>Vuestro atavío no sea el externo de peinados ostentosos, de adornos de oro o de vestidos lujosos, </a:t>
            </a:r>
            <a:r>
              <a:rPr lang="es-CO" sz="2800" dirty="0" smtClean="0">
                <a:solidFill>
                  <a:schemeClr val="bg1"/>
                </a:solidFill>
                <a:latin typeface="Algerian" pitchFamily="82" charset="0"/>
              </a:rPr>
              <a:t>4 </a:t>
            </a:r>
            <a:r>
              <a:rPr lang="es-CO" sz="2800" dirty="0">
                <a:solidFill>
                  <a:schemeClr val="bg1"/>
                </a:solidFill>
                <a:latin typeface="Algerian" pitchFamily="82" charset="0"/>
              </a:rPr>
              <a:t>sino el interno, el del corazón, en el incorruptible ornato de un espíritu afable y apacible, que es de grande estima delante de </a:t>
            </a:r>
            <a:r>
              <a:rPr lang="es-CO" sz="2800" dirty="0" smtClean="0">
                <a:solidFill>
                  <a:schemeClr val="bg1"/>
                </a:solidFill>
                <a:latin typeface="Algerian" pitchFamily="82" charset="0"/>
              </a:rPr>
              <a:t>Dios. 5 </a:t>
            </a:r>
            <a:r>
              <a:rPr lang="es-CO" sz="2800" dirty="0">
                <a:solidFill>
                  <a:schemeClr val="bg1"/>
                </a:solidFill>
                <a:latin typeface="Algerian" pitchFamily="82" charset="0"/>
              </a:rPr>
              <a:t>Porque así también se ataviaban en otro tiempo aquellas santas mujeres que esperaban en Dios, estando sujetas a sus </a:t>
            </a:r>
            <a:r>
              <a:rPr lang="es-CO" sz="2800" dirty="0" smtClean="0">
                <a:solidFill>
                  <a:schemeClr val="bg1"/>
                </a:solidFill>
                <a:latin typeface="Algerian" pitchFamily="82" charset="0"/>
              </a:rPr>
              <a:t>maridos.</a:t>
            </a:r>
            <a:endParaRPr lang="es-CO" sz="2800" dirty="0">
              <a:solidFill>
                <a:schemeClr val="bg1"/>
              </a:solidFill>
              <a:latin typeface="Algerian" pitchFamily="82" charset="0"/>
            </a:endParaRPr>
          </a:p>
        </p:txBody>
      </p:sp>
    </p:spTree>
    <p:extLst>
      <p:ext uri="{BB962C8B-B14F-4D97-AF65-F5344CB8AC3E}">
        <p14:creationId xmlns:p14="http://schemas.microsoft.com/office/powerpoint/2010/main" val="40204149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cap="none" dirty="0" smtClean="0"/>
              <a:t>EL EJEMPLO ES UN SERMÓN PODEROSO</a:t>
            </a:r>
            <a:endParaRPr lang="es-CO" cap="none" dirty="0"/>
          </a:p>
        </p:txBody>
      </p:sp>
      <p:sp>
        <p:nvSpPr>
          <p:cNvPr id="3" name="2 Marcador de contenido"/>
          <p:cNvSpPr>
            <a:spLocks noGrp="1"/>
          </p:cNvSpPr>
          <p:nvPr>
            <p:ph idx="1"/>
          </p:nvPr>
        </p:nvSpPr>
        <p:spPr/>
        <p:txBody>
          <a:bodyPr>
            <a:normAutofit/>
          </a:bodyPr>
          <a:lstStyle/>
          <a:p>
            <a:pPr marL="114300" indent="0" algn="ctr">
              <a:buNone/>
            </a:pPr>
            <a:endParaRPr lang="es-CO" dirty="0" smtClean="0"/>
          </a:p>
          <a:p>
            <a:pPr marL="114300" indent="0" algn="ctr">
              <a:buNone/>
            </a:pPr>
            <a:r>
              <a:rPr lang="es-CO" b="1" dirty="0" smtClean="0"/>
              <a:t>Los </a:t>
            </a:r>
            <a:r>
              <a:rPr lang="es-CO" b="1" dirty="0"/>
              <a:t>que no creen deben ser ganados para Cristo no por el </a:t>
            </a:r>
            <a:r>
              <a:rPr lang="es-CO" b="1" dirty="0" smtClean="0"/>
              <a:t>atavió </a:t>
            </a:r>
            <a:r>
              <a:rPr lang="es-CO" b="1" dirty="0"/>
              <a:t>de oro sino por la piedad, y en el arreglo interior.</a:t>
            </a:r>
          </a:p>
          <a:p>
            <a:pPr marL="114300" indent="0" algn="ctr">
              <a:buNone/>
            </a:pPr>
            <a:r>
              <a:rPr lang="es-CO" b="1" dirty="0"/>
              <a:t> Note que San Pedro dice que </a:t>
            </a:r>
            <a:r>
              <a:rPr lang="es-CO" b="1" dirty="0" smtClean="0"/>
              <a:t>en «otro </a:t>
            </a:r>
            <a:r>
              <a:rPr lang="es-CO" b="1" dirty="0"/>
              <a:t>tiempo se ataviaban las mujeres que esperaban en Dios», y ese tiempo era </a:t>
            </a:r>
            <a:r>
              <a:rPr lang="es-CO" b="1" dirty="0" smtClean="0"/>
              <a:t>precisamente </a:t>
            </a:r>
            <a:r>
              <a:rPr lang="es-CO" b="1" dirty="0"/>
              <a:t>en el tiempo anterior al diluvio y </a:t>
            </a:r>
            <a:r>
              <a:rPr lang="es-CO" b="1" dirty="0" smtClean="0"/>
              <a:t>después </a:t>
            </a:r>
            <a:r>
              <a:rPr lang="es-CO" b="1" dirty="0"/>
              <a:t>de él</a:t>
            </a:r>
            <a:r>
              <a:rPr lang="es-CO" b="1" dirty="0" smtClean="0"/>
              <a:t>.</a:t>
            </a:r>
          </a:p>
          <a:p>
            <a:pPr marL="114300" indent="0" algn="ctr">
              <a:buNone/>
            </a:pPr>
            <a:r>
              <a:rPr lang="es-CO" b="1" dirty="0" smtClean="0"/>
              <a:t>Precisamente, ese era el atavío de la virgen María, por lo cual fue escogida para ser la madre de Jesús, nuestro Salvador.  </a:t>
            </a:r>
            <a:endParaRPr lang="es-CO" b="1" dirty="0"/>
          </a:p>
          <a:p>
            <a:endParaRPr lang="es-CO" dirty="0"/>
          </a:p>
        </p:txBody>
      </p:sp>
    </p:spTree>
    <p:extLst>
      <p:ext uri="{BB962C8B-B14F-4D97-AF65-F5344CB8AC3E}">
        <p14:creationId xmlns:p14="http://schemas.microsoft.com/office/powerpoint/2010/main" val="90951234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2800" dirty="0" smtClean="0"/>
              <a:t>Ahora que Cristo esta próximo a venir:</a:t>
            </a:r>
            <a:br>
              <a:rPr lang="es-CO" sz="2800" dirty="0" smtClean="0"/>
            </a:br>
            <a:r>
              <a:rPr lang="es-CO" sz="2800" dirty="0" smtClean="0"/>
              <a:t> ¿</a:t>
            </a:r>
            <a:r>
              <a:rPr lang="es-CO" sz="2800" b="1" i="1" cap="none" dirty="0" smtClean="0"/>
              <a:t>DÓNDE ESTÁ PUESTO TU CORAZÓN</a:t>
            </a:r>
            <a:r>
              <a:rPr lang="es-CO" sz="2800" dirty="0" smtClean="0"/>
              <a:t>?</a:t>
            </a:r>
            <a:endParaRPr lang="es-CO" sz="28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752600"/>
            <a:ext cx="8136904" cy="4772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56791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cap="none" dirty="0" smtClean="0"/>
              <a:t>CONCLUSIÓN</a:t>
            </a:r>
            <a:endParaRPr lang="es-CO" b="1" cap="none" dirty="0"/>
          </a:p>
        </p:txBody>
      </p:sp>
      <p:sp>
        <p:nvSpPr>
          <p:cNvPr id="3" name="2 Marcador de contenido"/>
          <p:cNvSpPr>
            <a:spLocks noGrp="1"/>
          </p:cNvSpPr>
          <p:nvPr>
            <p:ph idx="1"/>
          </p:nvPr>
        </p:nvSpPr>
        <p:spPr>
          <a:xfrm>
            <a:off x="251520" y="1752600"/>
            <a:ext cx="8568952" cy="4844751"/>
          </a:xfrm>
        </p:spPr>
        <p:txBody>
          <a:bodyPr>
            <a:normAutofit fontScale="62500" lnSpcReduction="20000"/>
          </a:bodyPr>
          <a:lstStyle/>
          <a:p>
            <a:pPr marL="114300" indent="0" algn="ctr">
              <a:buNone/>
            </a:pPr>
            <a:endParaRPr lang="es-CO" sz="3400" dirty="0" smtClean="0"/>
          </a:p>
          <a:p>
            <a:pPr marL="114300" indent="0" algn="ctr">
              <a:buNone/>
            </a:pPr>
            <a:r>
              <a:rPr lang="es-CO" sz="3400" dirty="0" smtClean="0"/>
              <a:t>Recuerda </a:t>
            </a:r>
            <a:r>
              <a:rPr lang="es-CO" sz="3400" dirty="0" smtClean="0"/>
              <a:t>que decidirse por seguir el camino de Dios es la mejor decisión que podemos tomar, si tu ya la tomaste, ten la plena seguridad que Dios te premiará, </a:t>
            </a:r>
            <a:r>
              <a:rPr lang="es-CO" sz="3400" dirty="0" smtClean="0"/>
              <a:t>pero si </a:t>
            </a:r>
            <a:r>
              <a:rPr lang="es-CO" sz="3400" dirty="0" smtClean="0"/>
              <a:t>todavía no lo has hecho, este es el momento para hacerlo</a:t>
            </a:r>
            <a:r>
              <a:rPr lang="es-CO" sz="3400" dirty="0" smtClean="0"/>
              <a:t>.</a:t>
            </a:r>
          </a:p>
          <a:p>
            <a:pPr marL="114300" indent="0" algn="ctr">
              <a:buNone/>
            </a:pPr>
            <a:r>
              <a:rPr lang="es-CO" sz="3400" dirty="0" smtClean="0"/>
              <a:t>La meta que les propongo es la misma que Dios nos presenta en su Palabra, y es que cada día nos parezcamos más a Cristo, que se reproduzca en nosotros su carácter, lea</a:t>
            </a:r>
            <a:r>
              <a:rPr lang="es-CO" sz="3400" dirty="0" smtClean="0">
                <a:solidFill>
                  <a:srgbClr val="FF0000"/>
                </a:solidFill>
              </a:rPr>
              <a:t>(Heb.12:2</a:t>
            </a:r>
            <a:r>
              <a:rPr lang="es-CO" sz="3400" dirty="0" smtClean="0"/>
              <a:t>). Para lograrlo,</a:t>
            </a:r>
          </a:p>
          <a:p>
            <a:pPr marL="114300" indent="0">
              <a:buNone/>
            </a:pPr>
            <a:r>
              <a:rPr lang="es-CO" sz="3400" b="1" dirty="0" smtClean="0"/>
              <a:t>Primero</a:t>
            </a:r>
            <a:r>
              <a:rPr lang="es-CO" sz="3400" dirty="0" smtClean="0"/>
              <a:t>. Tenemos que ir a Él. Eso es indispensable. Lea </a:t>
            </a:r>
            <a:r>
              <a:rPr lang="es-CO" sz="3400" dirty="0" smtClean="0">
                <a:solidFill>
                  <a:srgbClr val="FF0000"/>
                </a:solidFill>
              </a:rPr>
              <a:t>(Mat.11:28</a:t>
            </a:r>
            <a:r>
              <a:rPr lang="es-CO" sz="3400" dirty="0" smtClean="0"/>
              <a:t>).</a:t>
            </a:r>
          </a:p>
          <a:p>
            <a:pPr marL="114300" indent="0">
              <a:buNone/>
            </a:pPr>
            <a:r>
              <a:rPr lang="es-CO" sz="3400" b="1" dirty="0" smtClean="0"/>
              <a:t>Segundo</a:t>
            </a:r>
            <a:r>
              <a:rPr lang="es-CO" sz="3400" dirty="0" smtClean="0"/>
              <a:t>. Una vez que hemos ido a Cristo, debemos estar  dispuestos a «llevar su yugo», la cual consiste en caminar junto a Él en la obediencia. </a:t>
            </a:r>
            <a:r>
              <a:rPr lang="es-CO" sz="3400" dirty="0" smtClean="0">
                <a:solidFill>
                  <a:srgbClr val="FF0000"/>
                </a:solidFill>
              </a:rPr>
              <a:t>(Verso 29).</a:t>
            </a:r>
          </a:p>
          <a:p>
            <a:pPr marL="114300" indent="0">
              <a:buNone/>
            </a:pPr>
            <a:r>
              <a:rPr lang="es-CO" sz="3400" b="1" dirty="0" smtClean="0"/>
              <a:t>Tercero</a:t>
            </a:r>
            <a:r>
              <a:rPr lang="es-CO" sz="3400" dirty="0" smtClean="0"/>
              <a:t>. Debemos aprender de Él, su «</a:t>
            </a:r>
            <a:r>
              <a:rPr lang="es-CO" sz="3400" u="sng" dirty="0" smtClean="0"/>
              <a:t>humildad</a:t>
            </a:r>
            <a:r>
              <a:rPr lang="es-CO" sz="3400" dirty="0" smtClean="0"/>
              <a:t>». Quiere decir: que no exista en nosotros ningún tipo de egoísmo.</a:t>
            </a:r>
          </a:p>
        </p:txBody>
      </p:sp>
    </p:spTree>
    <p:extLst>
      <p:ext uri="{BB962C8B-B14F-4D97-AF65-F5344CB8AC3E}">
        <p14:creationId xmlns:p14="http://schemas.microsoft.com/office/powerpoint/2010/main" val="30270261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04664"/>
            <a:ext cx="8260672" cy="1039427"/>
          </a:xfrm>
        </p:spPr>
        <p:txBody>
          <a:bodyPr>
            <a:noAutofit/>
          </a:bodyPr>
          <a:lstStyle/>
          <a:p>
            <a:r>
              <a:rPr lang="es-CO" sz="1800" dirty="0"/>
              <a:t> Su «</a:t>
            </a:r>
            <a:r>
              <a:rPr lang="es-CO" sz="1800" u="sng" dirty="0"/>
              <a:t>mansedumbre</a:t>
            </a:r>
            <a:r>
              <a:rPr lang="es-CO" sz="1800" dirty="0"/>
              <a:t>». Quiere decir. </a:t>
            </a:r>
            <a:r>
              <a:rPr lang="es-CO" sz="1800" dirty="0" smtClean="0"/>
              <a:t>Tener Fuerza </a:t>
            </a:r>
            <a:r>
              <a:rPr lang="es-CO" sz="1800" dirty="0"/>
              <a:t>de control.</a:t>
            </a:r>
            <a:br>
              <a:rPr lang="es-CO" sz="1800" dirty="0"/>
            </a:br>
            <a:endParaRPr lang="es-CO" sz="1800" dirty="0"/>
          </a:p>
        </p:txBody>
      </p:sp>
      <p:sp>
        <p:nvSpPr>
          <p:cNvPr id="3" name="2 Marcador de contenido"/>
          <p:cNvSpPr>
            <a:spLocks noGrp="1"/>
          </p:cNvSpPr>
          <p:nvPr>
            <p:ph idx="1"/>
          </p:nvPr>
        </p:nvSpPr>
        <p:spPr/>
        <p:txBody>
          <a:bodyPr>
            <a:normAutofit fontScale="92500" lnSpcReduction="10000"/>
          </a:bodyPr>
          <a:lstStyle/>
          <a:p>
            <a:r>
              <a:rPr lang="es-CO" dirty="0"/>
              <a:t>Su «</a:t>
            </a:r>
            <a:r>
              <a:rPr lang="es-CO" u="sng" dirty="0" smtClean="0"/>
              <a:t>amor</a:t>
            </a:r>
            <a:r>
              <a:rPr lang="es-CO" dirty="0" smtClean="0"/>
              <a:t>», </a:t>
            </a:r>
            <a:r>
              <a:rPr lang="es-CO" dirty="0">
                <a:solidFill>
                  <a:srgbClr val="FF0000"/>
                </a:solidFill>
              </a:rPr>
              <a:t>(Juan 15:13</a:t>
            </a:r>
            <a:r>
              <a:rPr lang="es-CO" dirty="0"/>
              <a:t>). </a:t>
            </a:r>
            <a:r>
              <a:rPr lang="es-CO" dirty="0" smtClean="0"/>
              <a:t>AGAPE, </a:t>
            </a:r>
            <a:r>
              <a:rPr lang="es-CO" dirty="0"/>
              <a:t>es el amor divino, quiere decir: estas dispuestos a buscar siempre el bien del otro, sea correspondido o no</a:t>
            </a:r>
            <a:r>
              <a:rPr lang="es-CO" dirty="0" smtClean="0"/>
              <a:t>. </a:t>
            </a:r>
          </a:p>
          <a:p>
            <a:r>
              <a:rPr lang="es-CO" dirty="0" smtClean="0"/>
              <a:t>Su </a:t>
            </a:r>
            <a:r>
              <a:rPr lang="es-CO" dirty="0"/>
              <a:t>«</a:t>
            </a:r>
            <a:r>
              <a:rPr lang="es-CO" u="sng" dirty="0"/>
              <a:t>Santidad</a:t>
            </a:r>
            <a:r>
              <a:rPr lang="es-CO" dirty="0"/>
              <a:t>», </a:t>
            </a:r>
            <a:r>
              <a:rPr lang="es-CO" dirty="0">
                <a:solidFill>
                  <a:srgbClr val="FF0000"/>
                </a:solidFill>
              </a:rPr>
              <a:t>(1Ped.2:22</a:t>
            </a:r>
            <a:r>
              <a:rPr lang="es-CO" dirty="0" smtClean="0">
                <a:solidFill>
                  <a:srgbClr val="FF0000"/>
                </a:solidFill>
              </a:rPr>
              <a:t>). </a:t>
            </a:r>
            <a:r>
              <a:rPr lang="es-CO" dirty="0"/>
              <a:t>En la Biblia la palabra “santo” se </a:t>
            </a:r>
            <a:r>
              <a:rPr lang="es-CO" dirty="0" smtClean="0"/>
              <a:t>refiere a </a:t>
            </a:r>
            <a:r>
              <a:rPr lang="es-CO" dirty="0"/>
              <a:t>personas y cosas que estén </a:t>
            </a:r>
            <a:r>
              <a:rPr lang="es-CO" dirty="0" smtClean="0"/>
              <a:t>dedicadas </a:t>
            </a:r>
            <a:r>
              <a:rPr lang="es-CO" dirty="0"/>
              <a:t>o apartadas para Dios. Lea </a:t>
            </a:r>
            <a:r>
              <a:rPr lang="es-CO" dirty="0" smtClean="0">
                <a:solidFill>
                  <a:srgbClr val="FF0000"/>
                </a:solidFill>
              </a:rPr>
              <a:t>(Lev.20:26</a:t>
            </a:r>
            <a:r>
              <a:rPr lang="es-CO" dirty="0">
                <a:solidFill>
                  <a:srgbClr val="FF0000"/>
                </a:solidFill>
              </a:rPr>
              <a:t>).</a:t>
            </a:r>
          </a:p>
          <a:p>
            <a:r>
              <a:rPr lang="es-CO" dirty="0"/>
              <a:t>Su «</a:t>
            </a:r>
            <a:r>
              <a:rPr lang="es-CO" dirty="0">
                <a:solidFill>
                  <a:srgbClr val="FF0000"/>
                </a:solidFill>
              </a:rPr>
              <a:t>Obediencia</a:t>
            </a:r>
            <a:r>
              <a:rPr lang="es-CO" dirty="0"/>
              <a:t>» Lea </a:t>
            </a:r>
            <a:r>
              <a:rPr lang="es-CO" dirty="0">
                <a:solidFill>
                  <a:srgbClr val="FF0000"/>
                </a:solidFill>
              </a:rPr>
              <a:t>(Fil.2:8). </a:t>
            </a:r>
            <a:r>
              <a:rPr lang="es-CO" dirty="0"/>
              <a:t>Jesús dijo: «he guardado los mandamientos de mi Padre</a:t>
            </a:r>
            <a:r>
              <a:rPr lang="es-CO" dirty="0" smtClean="0"/>
              <a:t>» </a:t>
            </a:r>
            <a:r>
              <a:rPr lang="es-CO" dirty="0" smtClean="0">
                <a:solidFill>
                  <a:srgbClr val="FF0000"/>
                </a:solidFill>
              </a:rPr>
              <a:t>Juan 15:10</a:t>
            </a:r>
            <a:r>
              <a:rPr lang="es-CO" dirty="0" smtClean="0"/>
              <a:t>, </a:t>
            </a:r>
            <a:r>
              <a:rPr lang="es-CO" dirty="0"/>
              <a:t>por tanto, si </a:t>
            </a:r>
            <a:r>
              <a:rPr lang="es-CO" dirty="0" smtClean="0"/>
              <a:t>Jesús </a:t>
            </a:r>
            <a:r>
              <a:rPr lang="es-CO" dirty="0"/>
              <a:t>guardaba los Diez </a:t>
            </a:r>
            <a:r>
              <a:rPr lang="es-CO" dirty="0" smtClean="0"/>
              <a:t>Mandamientos, guardaba </a:t>
            </a:r>
            <a:r>
              <a:rPr lang="es-CO" dirty="0"/>
              <a:t>el séptimo día de reposo, </a:t>
            </a:r>
            <a:r>
              <a:rPr lang="es-CO" dirty="0" smtClean="0"/>
              <a:t>sábado, lea </a:t>
            </a:r>
            <a:r>
              <a:rPr lang="es-CO" dirty="0" smtClean="0">
                <a:solidFill>
                  <a:srgbClr val="FF0000"/>
                </a:solidFill>
              </a:rPr>
              <a:t>(Luc.4:16)</a:t>
            </a:r>
            <a:r>
              <a:rPr lang="es-CO" dirty="0" smtClean="0"/>
              <a:t>.  </a:t>
            </a:r>
            <a:endParaRPr lang="es-CO" dirty="0"/>
          </a:p>
          <a:p>
            <a:endParaRPr lang="es-CO" dirty="0"/>
          </a:p>
          <a:p>
            <a:r>
              <a:rPr lang="es-CO" dirty="0"/>
              <a:t>Si usted  y yo hacemos esto tendremos </a:t>
            </a:r>
            <a:r>
              <a:rPr lang="es-CO" dirty="0" smtClean="0"/>
              <a:t>«</a:t>
            </a:r>
            <a:r>
              <a:rPr lang="es-CO" b="1" dirty="0" smtClean="0"/>
              <a:t>descanso </a:t>
            </a:r>
            <a:r>
              <a:rPr lang="es-CO" b="1" dirty="0"/>
              <a:t>para </a:t>
            </a:r>
            <a:r>
              <a:rPr lang="es-CO" b="1" dirty="0" smtClean="0"/>
              <a:t>nuestras </a:t>
            </a:r>
            <a:r>
              <a:rPr lang="es-CO" b="1" dirty="0"/>
              <a:t>almas</a:t>
            </a:r>
            <a:r>
              <a:rPr lang="es-CO" dirty="0"/>
              <a:t>).</a:t>
            </a:r>
          </a:p>
        </p:txBody>
      </p:sp>
    </p:spTree>
    <p:extLst>
      <p:ext uri="{BB962C8B-B14F-4D97-AF65-F5344CB8AC3E}">
        <p14:creationId xmlns:p14="http://schemas.microsoft.com/office/powerpoint/2010/main" val="284011608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dirty="0"/>
              <a:t>Mi deseo y oración es que Dios te fortalezca cada día más y más para hacer su voluntad. Amen. </a:t>
            </a:r>
          </a:p>
        </p:txBody>
      </p:sp>
      <p:sp>
        <p:nvSpPr>
          <p:cNvPr id="3" name="2 Marcador de contenido"/>
          <p:cNvSpPr>
            <a:spLocks noGrp="1"/>
          </p:cNvSpPr>
          <p:nvPr>
            <p:ph idx="1"/>
          </p:nvPr>
        </p:nvSpPr>
        <p:spPr>
          <a:xfrm>
            <a:off x="457200" y="1752600"/>
            <a:ext cx="4834880" cy="4772744"/>
          </a:xfrm>
        </p:spPr>
        <p:txBody>
          <a:bodyPr>
            <a:normAutofit fontScale="85000" lnSpcReduction="10000"/>
          </a:bodyPr>
          <a:lstStyle/>
          <a:p>
            <a:pPr marL="114300" indent="0" algn="ctr">
              <a:buNone/>
            </a:pPr>
            <a:r>
              <a:rPr lang="es-CO" sz="4800" dirty="0" smtClean="0"/>
              <a:t>Y no olvides que Cristo viene pronto, prepárate y  comparta este tema para que otros también se preparen. Amen.</a:t>
            </a:r>
          </a:p>
          <a:p>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687" y="2060848"/>
            <a:ext cx="3384376" cy="4233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91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ticario">
  <a:themeElements>
    <a:clrScheme name="Boticario">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Boticario">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oticari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1011</TotalTime>
  <Words>1709</Words>
  <Application>Microsoft Office PowerPoint</Application>
  <PresentationFormat>Presentación en pantalla (4:3)</PresentationFormat>
  <Paragraphs>69</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Boticario</vt:lpstr>
      <vt:lpstr>LOS HIJOS DE DIOS  Y LAS HIJAS DE LOS HOMBRES  </vt:lpstr>
      <vt:lpstr>Presentación de PowerPoint</vt:lpstr>
      <vt:lpstr>Los nombres eran muy importantes en esa época, ya que el nombre representaba el carácter de la persona. Ver nombres.</vt:lpstr>
      <vt:lpstr>Presentación de PowerPoint</vt:lpstr>
      <vt:lpstr>Observe los tres tipos de mujer</vt:lpstr>
      <vt:lpstr>DIOS EXIGÍA QUE LAS HIJAS DE DIOS NO UTILIZARAN JOYAS NI MAQUILLAJE</vt:lpstr>
      <vt:lpstr>Presentación de PowerPoint</vt:lpstr>
      <vt:lpstr>Ester 1:11. 11 que trajesen a la reina Vasti a la presencia del rey con la corona regia, para mostrar a los pueblos y a los príncipes su belleza; porque era hermosa.</vt:lpstr>
      <vt:lpstr>Mientras que la característica de los desobedientes está reflejada en la mujer de (Apoc.17:4,5).  Y la mujer estaba vestida de púrpura y escarlata, y adornada de oro de piedras preciosas y de perlas, y tenía en la mano un cáliz de oro lleno de abominaciones y de la inmundicia de su fornicación; </vt:lpstr>
      <vt:lpstr>¿Cuál es el atavió recomendado por Dios para sus hijas?</vt:lpstr>
      <vt:lpstr>1 Ped.3:1-5. Asimismo vosotras, mujeres, estad sujetas a vuestros maridos; para que también los que no creen a la palabra, sean ganados sin palabra por la conducta de sus esposas, 2 considerando vuestra conducta casta y respetuosa. </vt:lpstr>
      <vt:lpstr>EL EJEMPLO ES UN SERMÓN PODEROSO</vt:lpstr>
      <vt:lpstr>Ahora que Cristo esta próximo a venir:  ¿DÓNDE ESTÁ PUESTO TU CORAZÓN?</vt:lpstr>
      <vt:lpstr>CONCLUSIÓN</vt:lpstr>
      <vt:lpstr> Su «mansedumbre». Quiere decir. Tener Fuerza de control. </vt:lpstr>
      <vt:lpstr>Mi deseo y oración es que Dios te fortalezca cada día más y más para hacer su voluntad. Amen.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HIJOS DE DIOS Y LAS HIJAS DE LOS HOMBRES </dc:title>
  <dc:creator>FAMILIA FIERRO CH</dc:creator>
  <cp:lastModifiedBy>FAMILIA FIERRO CH</cp:lastModifiedBy>
  <cp:revision>90</cp:revision>
  <dcterms:created xsi:type="dcterms:W3CDTF">2013-01-13T09:39:37Z</dcterms:created>
  <dcterms:modified xsi:type="dcterms:W3CDTF">2014-02-18T13:12:05Z</dcterms:modified>
</cp:coreProperties>
</file>